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99" r:id="rId3"/>
    <p:sldId id="301" r:id="rId4"/>
    <p:sldId id="269" r:id="rId5"/>
    <p:sldId id="303" r:id="rId6"/>
    <p:sldId id="302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12192000" cy="6858000"/>
  <p:notesSz cx="67992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358C49-FF24-46A3-8A95-913734FC3C5D}">
          <p14:sldIdLst>
            <p14:sldId id="258"/>
            <p14:sldId id="299"/>
            <p14:sldId id="301"/>
            <p14:sldId id="269"/>
            <p14:sldId id="303"/>
            <p14:sldId id="302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70B345"/>
    <a:srgbClr val="676251"/>
    <a:srgbClr val="297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8642A-2A81-4448-8252-4FCCA65AC802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2"/>
            <a:ext cx="2946347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374302"/>
            <a:ext cx="2946347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BCD15-3132-4004-94EF-4366C1E15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9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EC2BE-ABF9-4E04-817B-41FD8C4B4738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49691"/>
            <a:ext cx="54394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2"/>
            <a:ext cx="2946347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374302"/>
            <a:ext cx="2946347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D09AD-414E-4734-B5DF-EEF03AB5C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1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learning outcomes with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030B-7C4A-44BC-A44A-580196A032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4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0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9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6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0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10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2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4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4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0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4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FE52-622F-4B4A-A103-421F9C012624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0DBA-E804-4E9F-97C8-D8D44D506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25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the+five+precepts&amp;source=images&amp;cd=&amp;cad=rja&amp;docid=FrHIN3MVJyWLtM&amp;tbnid=7_9arILTBDEysM:&amp;ved=0CAUQjRw&amp;url=http://hifivemeditataion.blogspot.com/2012/11/the-five-precepts.html&amp;ei=L70zUc3MMITE0QW0jIHoDw&amp;psig=AFQjCNFN_vNIsUH5OpVmKKywnX4kjmxlYg&amp;ust=136243138193435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4253949"/>
            <a:ext cx="12192000" cy="2604051"/>
          </a:xfrm>
          <a:prstGeom prst="flowChartProcess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Cooper Black" panose="0208090404030B020404" pitchFamily="18" charset="0"/>
              </a:rPr>
              <a:t>Buddha &amp; The 5 Moral Precepts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  <a:cs typeface="Comic Sans MS"/>
              </a:rPr>
              <a:t>LO: To understand the teachings of the Buddha through the 5 Moral Precepts</a:t>
            </a:r>
            <a:endParaRPr lang="en-GB" sz="6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03200" y="381001"/>
            <a:ext cx="57551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0000"/>
                </a:solidFill>
                <a:latin typeface="Comic Sans MS" pitchFamily="66" charset="0"/>
              </a:rPr>
              <a:t>The fourth precept </a:t>
            </a:r>
            <a:endParaRPr lang="en-GB" altLang="en-US" sz="4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600" y="2133600"/>
            <a:ext cx="9144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    </a:t>
            </a:r>
            <a:r>
              <a:rPr lang="en-GB" sz="2000" b="1" dirty="0">
                <a:solidFill>
                  <a:schemeClr val="accent6"/>
                </a:solidFill>
                <a:latin typeface="Comic Sans MS" pitchFamily="66" charset="0"/>
                <a:ea typeface="Times New Roman"/>
                <a:cs typeface="+mn-cs"/>
              </a:rPr>
              <a:t>That means: </a:t>
            </a:r>
            <a:endParaRPr lang="en-GB" sz="2000" b="1" dirty="0">
              <a:solidFill>
                <a:schemeClr val="accent6"/>
              </a:solidFill>
              <a:latin typeface="Comic Sans MS" pitchFamily="66" charset="0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     - not deliberately lying</a:t>
            </a:r>
            <a:endParaRPr lang="en-GB" sz="2000" dirty="0">
              <a:latin typeface="Comic Sans MS" pitchFamily="66" charset="0"/>
              <a:ea typeface="Times New Roman"/>
              <a:cs typeface="+mn-cs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     - not trying to give the wrong impression</a:t>
            </a:r>
            <a:endParaRPr lang="en-GB" sz="2000" dirty="0">
              <a:latin typeface="Comic Sans MS" pitchFamily="66" charset="0"/>
              <a:ea typeface="Times New Roman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     - not even being dishonest with yourself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GB" sz="2000" dirty="0">
              <a:latin typeface="Comic Sans MS" pitchFamily="66" charset="0"/>
              <a:ea typeface="Times New Roman"/>
              <a:cs typeface="+mn-cs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The </a:t>
            </a:r>
            <a:r>
              <a:rPr lang="en-GB" sz="2000" b="1" dirty="0">
                <a:solidFill>
                  <a:schemeClr val="accent6"/>
                </a:solidFill>
                <a:latin typeface="Comic Sans MS" pitchFamily="66" charset="0"/>
                <a:ea typeface="Times New Roman"/>
                <a:cs typeface="+mn-cs"/>
              </a:rPr>
              <a:t>positive side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of this precept is:</a:t>
            </a:r>
            <a:endParaRPr lang="en-GB" sz="2000" dirty="0">
              <a:latin typeface="Comic Sans MS" pitchFamily="66" charset="0"/>
              <a:ea typeface="Times New Roman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To try to be completely truthful- honest and open in everything I say.</a:t>
            </a:r>
            <a:endParaRPr lang="en-GB" sz="2000" b="1" dirty="0">
              <a:latin typeface="Comic Sans MS" pitchFamily="66" charset="0"/>
              <a:ea typeface="Times New Roman"/>
              <a:cs typeface="+mn-cs"/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609600" y="1498601"/>
            <a:ext cx="965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b="1" u="sng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avoid saying what is not true </a:t>
            </a:r>
          </a:p>
        </p:txBody>
      </p:sp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25" y="2763982"/>
            <a:ext cx="3240541" cy="171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25082" y="332509"/>
            <a:ext cx="247303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u="sng" dirty="0"/>
              <a:t>Questions to answer</a:t>
            </a:r>
          </a:p>
          <a:p>
            <a:pPr algn="ctr"/>
            <a:r>
              <a:rPr lang="en-GB" i="1" dirty="0"/>
              <a:t>- Why is this precept important?</a:t>
            </a:r>
          </a:p>
          <a:p>
            <a:pPr algn="ctr"/>
            <a:r>
              <a:rPr lang="en-GB" i="1" dirty="0"/>
              <a:t>Do you think that this precept would be easy to follow?</a:t>
            </a:r>
          </a:p>
        </p:txBody>
      </p:sp>
    </p:spTree>
    <p:extLst>
      <p:ext uri="{BB962C8B-B14F-4D97-AF65-F5344CB8AC3E}">
        <p14:creationId xmlns:p14="http://schemas.microsoft.com/office/powerpoint/2010/main" val="9808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6" grpId="0"/>
      <p:bldP spid="13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609601" y="228601"/>
            <a:ext cx="5339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0000"/>
                </a:solidFill>
                <a:latin typeface="Comic Sans MS" pitchFamily="66" charset="0"/>
              </a:rPr>
              <a:t>The fifth precept </a:t>
            </a:r>
            <a:endParaRPr lang="en-GB" altLang="en-US" sz="4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62151"/>
            <a:ext cx="9753600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accent6"/>
                </a:solidFill>
                <a:latin typeface="Comic Sans MS" pitchFamily="66" charset="0"/>
                <a:ea typeface="Times New Roman"/>
                <a:cs typeface="+mn-cs"/>
              </a:rPr>
              <a:t>That means: </a:t>
            </a:r>
          </a:p>
          <a:p>
            <a:pPr indent="342900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- not getting drunk</a:t>
            </a:r>
            <a:endParaRPr lang="en-GB" sz="2000" dirty="0">
              <a:latin typeface="Comic Sans MS" pitchFamily="66" charset="0"/>
              <a:ea typeface="Times New Roman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    - not doing anything that clouds your mind and takes you over (this might include things like gambling)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omic Sans MS" pitchFamily="66" charset="0"/>
              <a:ea typeface="Times New Roman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GB" sz="2000" dirty="0">
              <a:latin typeface="Comic Sans MS" pitchFamily="66" charset="0"/>
              <a:ea typeface="Times New Roman"/>
              <a:cs typeface="+mn-cs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The </a:t>
            </a:r>
            <a:r>
              <a:rPr lang="en-GB" sz="2000" b="1" dirty="0">
                <a:solidFill>
                  <a:schemeClr val="accent6"/>
                </a:solidFill>
                <a:latin typeface="Comic Sans MS" pitchFamily="66" charset="0"/>
                <a:ea typeface="Times New Roman"/>
                <a:cs typeface="+mn-cs"/>
              </a:rPr>
              <a:t>positive side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of this precept is:</a:t>
            </a:r>
            <a:endParaRPr lang="en-GB" sz="2000" dirty="0">
              <a:latin typeface="Comic Sans MS" pitchFamily="66" charset="0"/>
              <a:ea typeface="Times New Roman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To try to keep my mind clear, so that I can be alert and aware of everything around me.</a:t>
            </a:r>
            <a:endParaRPr lang="en-GB" sz="2000" b="1" dirty="0">
              <a:latin typeface="Comic Sans MS" pitchFamily="66" charset="0"/>
              <a:ea typeface="Times New Roman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533400" y="1350963"/>
            <a:ext cx="10541000" cy="58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2400" b="1" u="sng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To avoid clouding my mind with alcohol or drugs</a:t>
            </a:r>
          </a:p>
        </p:txBody>
      </p:sp>
      <p:pic>
        <p:nvPicPr>
          <p:cNvPr id="14344" name="Picture 10" descr="C:\Users\gbrdan\Desktop\noDrug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59" y="4610100"/>
            <a:ext cx="2916228" cy="20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86455" y="332509"/>
            <a:ext cx="247303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u="sng" dirty="0"/>
              <a:t>Questions to answer</a:t>
            </a:r>
          </a:p>
          <a:p>
            <a:pPr algn="ctr"/>
            <a:r>
              <a:rPr lang="en-GB" i="1" dirty="0"/>
              <a:t>- Why is this precept important?</a:t>
            </a:r>
          </a:p>
          <a:p>
            <a:pPr algn="ctr"/>
            <a:r>
              <a:rPr lang="en-GB" i="1" dirty="0"/>
              <a:t>Do you think that this precept would be easy to follow?</a:t>
            </a:r>
          </a:p>
        </p:txBody>
      </p:sp>
    </p:spTree>
    <p:extLst>
      <p:ext uri="{BB962C8B-B14F-4D97-AF65-F5344CB8AC3E}">
        <p14:creationId xmlns:p14="http://schemas.microsoft.com/office/powerpoint/2010/main" val="588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6" grpId="0"/>
      <p:bldP spid="14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liparts.co/cliparts/6cp/o94/6cpo94eq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"/>
          <a:stretch/>
        </p:blipFill>
        <p:spPr bwMode="auto">
          <a:xfrm>
            <a:off x="6099463" y="523677"/>
            <a:ext cx="5590309" cy="54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2.bp.blogspot.com/-kMNT5WNYjCs/UKA8Xer6eSI/AAAAAAAACoc/7EOxQMtXB5Y/s1600/fiv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100000" l="4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9" y="1562758"/>
            <a:ext cx="2421948" cy="33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82862" y="520881"/>
            <a:ext cx="5619173" cy="5954977"/>
          </a:xfrm>
          <a:prstGeom prst="wedgeRoundRectCallout">
            <a:avLst>
              <a:gd name="adj1" fmla="val -18833"/>
              <a:gd name="adj2" fmla="val 44813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Design a poster which could be used around the school, which would inform people of what the 5 precepts are and how we could use them in our school.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Success Criteria: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1. Key words used from the key word bank.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2. Written in short sentences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5. Examples given to demonstrate understanding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i="1" dirty="0">
                <a:latin typeface="Comic Sans MS" panose="030F0702030302020204" pitchFamily="66" charset="0"/>
              </a:rPr>
              <a:t>Bright colours, pictures and drawings are needed to take it stand out!</a:t>
            </a:r>
          </a:p>
          <a:p>
            <a:pPr algn="ctr"/>
            <a:endParaRPr lang="en-GB" dirty="0"/>
          </a:p>
        </p:txBody>
      </p:sp>
      <p:sp>
        <p:nvSpPr>
          <p:cNvPr id="3" name="7-Point Star 2"/>
          <p:cNvSpPr/>
          <p:nvPr/>
        </p:nvSpPr>
        <p:spPr>
          <a:xfrm>
            <a:off x="5669974" y="1085488"/>
            <a:ext cx="6660572" cy="521722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Planners out.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Homework is to finish your poster and to make sure that all 5 moral precepts are illustrated on your poster.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Due in next lesson!</a:t>
            </a:r>
          </a:p>
        </p:txBody>
      </p:sp>
    </p:spTree>
    <p:extLst>
      <p:ext uri="{BB962C8B-B14F-4D97-AF65-F5344CB8AC3E}">
        <p14:creationId xmlns:p14="http://schemas.microsoft.com/office/powerpoint/2010/main" val="1981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2944" y="1658251"/>
            <a:ext cx="5196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3686" y="3506728"/>
            <a:ext cx="6838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i="1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9501807" y="73087"/>
            <a:ext cx="2530763" cy="263236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>
            <a:off x="9501808" y="4136427"/>
            <a:ext cx="2530763" cy="26323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Stay seated if its false!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00752" y="697116"/>
            <a:ext cx="1124630" cy="181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Stand up if </a:t>
            </a:r>
            <a:r>
              <a:rPr lang="en-GB" sz="2800" dirty="0" err="1">
                <a:solidFill>
                  <a:schemeClr val="bg1"/>
                </a:solidFill>
              </a:rPr>
              <a:t>its</a:t>
            </a:r>
            <a:r>
              <a:rPr lang="en-GB" sz="2800" dirty="0">
                <a:solidFill>
                  <a:schemeClr val="bg1"/>
                </a:solidFill>
              </a:rPr>
              <a:t> true!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6118" y="810490"/>
            <a:ext cx="8934138" cy="536170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Buddhists believe that by following the 5 moral precepts you could develop </a:t>
            </a:r>
            <a:r>
              <a:rPr lang="en-GB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Karuna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2. Buddhists think that we can help and support each other instead of doing things like taking drugs or getting drunk.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3. One of the 5 moral precepts is to take what is not given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4. Buddhists believe that people should always try to tell each other the truth in a respectful way.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5. The 5 moral precepts is a good guide to living your life.</a:t>
            </a:r>
          </a:p>
        </p:txBody>
      </p:sp>
    </p:spTree>
    <p:extLst>
      <p:ext uri="{BB962C8B-B14F-4D97-AF65-F5344CB8AC3E}">
        <p14:creationId xmlns:p14="http://schemas.microsoft.com/office/powerpoint/2010/main" val="193570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emojipedia.org/wp-content/uploads/2013/07/4-smiling-face-with-smiling-ey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8" y="2472296"/>
            <a:ext cx="1555079" cy="15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.yimg.com/bt/api/res/1.2/EFdlgBFt4LT5XMVpGaPDuw--/YXBwaWQ9eW5ld3M7cT04NTt3PTYzMA--/http:/l.yimg.com/os/publish-images/sports/2014-09-25/54acb070-44f4-11e4-ace7-8bae04fafc9b_160x160xtrophy-png-pagespeed-ic-RLBd4nN17D-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0"/>
          <a:stretch/>
        </p:blipFill>
        <p:spPr bwMode="auto">
          <a:xfrm>
            <a:off x="8742114" y="35172"/>
            <a:ext cx="3027987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20216" y="1596360"/>
            <a:ext cx="3871784" cy="52512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To reflect upon how the precepts may be used in school. 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u="sng" dirty="0">
                <a:solidFill>
                  <a:schemeClr val="tx1"/>
                </a:solidFill>
                <a:latin typeface="Comic Sans MS" pitchFamily="66" charset="0"/>
              </a:rPr>
              <a:t>Level 7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7238" y="2892504"/>
            <a:ext cx="3871784" cy="39551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To give explain and examples of the 5 precepts. </a:t>
            </a:r>
          </a:p>
          <a:p>
            <a:pPr algn="ctr">
              <a:defRPr/>
            </a:pPr>
            <a:r>
              <a:rPr lang="en-GB" u="sng" dirty="0">
                <a:solidFill>
                  <a:schemeClr val="tx1"/>
                </a:solidFill>
                <a:latin typeface="Comic Sans MS" pitchFamily="66" charset="0"/>
              </a:rPr>
              <a:t>Level 6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60" y="4027376"/>
            <a:ext cx="3871784" cy="28306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To identify what the 5 moral precepts are. </a:t>
            </a:r>
          </a:p>
          <a:p>
            <a:pPr algn="ctr">
              <a:defRPr/>
            </a:pPr>
            <a:r>
              <a:rPr lang="en-GB" u="sng" dirty="0">
                <a:solidFill>
                  <a:schemeClr val="tx1"/>
                </a:solidFill>
                <a:latin typeface="Comic Sans MS" pitchFamily="66" charset="0"/>
              </a:rPr>
              <a:t>Level 5</a:t>
            </a:r>
          </a:p>
          <a:p>
            <a:pPr algn="ctr"/>
            <a:endParaRPr lang="en-GB" dirty="0"/>
          </a:p>
        </p:txBody>
      </p:sp>
      <p:pic>
        <p:nvPicPr>
          <p:cNvPr id="2052" name="Picture 4" descr="http://pix.iemoji.com/sbemojix2/074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4144" r="6108" b="5231"/>
          <a:stretch/>
        </p:blipFill>
        <p:spPr bwMode="auto">
          <a:xfrm>
            <a:off x="6279703" y="1339848"/>
            <a:ext cx="1372183" cy="141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shopify.com/s/files/1/0185/5092/products/persons-0106_medium.png?v=1369544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2" y="2312044"/>
            <a:ext cx="1496763" cy="15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dn.shopify.com/s/files/1/0185/5092/products/persons-0122.png?v=13695433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77" y="1133495"/>
            <a:ext cx="1770796" cy="17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lyndahaviland.com/wp-content/uploads/2009/07/post-it-not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9570" r="18879" b="16569"/>
          <a:stretch/>
        </p:blipFill>
        <p:spPr bwMode="auto">
          <a:xfrm>
            <a:off x="114823" y="35172"/>
            <a:ext cx="212743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1338" y="640355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8151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549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yourself! Fill in the gaps.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809" y="164898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3500" dirty="0"/>
              <a:t>The Buddha taught that there were 4 _____   _______.</a:t>
            </a:r>
          </a:p>
          <a:p>
            <a:r>
              <a:rPr lang="en-GB" sz="3500" dirty="0"/>
              <a:t>These are:</a:t>
            </a:r>
          </a:p>
          <a:p>
            <a:pPr marL="514350" indent="-514350">
              <a:buAutoNum type="arabicPeriod"/>
            </a:pPr>
            <a:r>
              <a:rPr lang="en-GB" sz="3500" dirty="0"/>
              <a:t>                    2.                     3.                     4. </a:t>
            </a:r>
          </a:p>
          <a:p>
            <a:pPr marL="0" indent="0">
              <a:buNone/>
            </a:pPr>
            <a:endParaRPr lang="en-GB" sz="3500" dirty="0"/>
          </a:p>
          <a:p>
            <a:r>
              <a:rPr lang="en-GB" sz="3500" dirty="0"/>
              <a:t>Buddhists believed that by following the eight fold path you can find a way to end ________ and see beyond the illusion.</a:t>
            </a:r>
          </a:p>
          <a:p>
            <a:pPr marL="0" indent="0">
              <a:buNone/>
            </a:pPr>
            <a:endParaRPr lang="en-GB" sz="3500" dirty="0"/>
          </a:p>
          <a:p>
            <a:r>
              <a:rPr lang="en-GB" sz="3500" dirty="0"/>
              <a:t>The eight fold path consists of right understanding, right intention, right______, right ______, right livelihood, right ______, right mindfulness and right __________.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6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069305" y="843846"/>
            <a:ext cx="6759904" cy="4754850"/>
          </a:xfrm>
          <a:prstGeom prst="wedgeRoundRectCallout">
            <a:avLst>
              <a:gd name="adj1" fmla="val -35053"/>
              <a:gd name="adj2" fmla="val 60560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When a person becomes a Buddhist they promise to follow the 5 moral precepts.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does </a:t>
            </a:r>
            <a:r>
              <a:rPr lang="en-GB" sz="3200" i="1" dirty="0">
                <a:latin typeface="Comic Sans MS" panose="030F0702030302020204" pitchFamily="66" charset="0"/>
              </a:rPr>
              <a:t>moral precept </a:t>
            </a:r>
            <a:r>
              <a:rPr lang="en-GB" sz="3200" dirty="0">
                <a:latin typeface="Comic Sans MS" panose="030F0702030302020204" pitchFamily="66" charset="0"/>
              </a:rPr>
              <a:t>mean?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3" y="843845"/>
            <a:ext cx="3873500" cy="5190490"/>
          </a:xfrm>
          <a:prstGeom prst="rect">
            <a:avLst/>
          </a:prstGeom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679491" y="4950202"/>
            <a:ext cx="2951162" cy="129698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right and wrong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9002037" y="4950202"/>
            <a:ext cx="2951162" cy="129698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guidelines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535473" y="4391610"/>
            <a:ext cx="574675" cy="71913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7857651" y="4572000"/>
            <a:ext cx="339865" cy="53874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955004" y="698372"/>
            <a:ext cx="6890631" cy="4964673"/>
          </a:xfrm>
          <a:prstGeom prst="wedgeRoundRectCallout">
            <a:avLst>
              <a:gd name="adj1" fmla="val -35053"/>
              <a:gd name="adj2" fmla="val 60560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Buddhists believe that if people kept their promises and followed the 5 moral precepts, they would be able to grow in wisdom and understanding of what is right and they would develop </a:t>
            </a:r>
            <a:r>
              <a:rPr lang="en-GB" sz="32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karuna</a:t>
            </a:r>
            <a:r>
              <a:rPr lang="en-GB" sz="3200" dirty="0">
                <a:latin typeface="Comic Sans MS" panose="030F0702030302020204" pitchFamily="66" charset="0"/>
              </a:rPr>
              <a:t> which is compassionate love for all others.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3" y="843845"/>
            <a:ext cx="3873500" cy="51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9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5" y="1111828"/>
            <a:ext cx="4499263" cy="231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You are all going to become experts in the 5 moral precepts…..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By teaching each other!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5301" y="1381991"/>
            <a:ext cx="3699164" cy="44680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>Task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 groups of 5 – take one card each. Read, make notes and answer the questions on your moral precept.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Now, taking it in turns, teach your moral precept to the other group members.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As the other group members are speaking, make sure you listen, make notes and are able to answer the questions!</a:t>
            </a:r>
          </a:p>
        </p:txBody>
      </p:sp>
    </p:spTree>
    <p:extLst>
      <p:ext uri="{BB962C8B-B14F-4D97-AF65-F5344CB8AC3E}">
        <p14:creationId xmlns:p14="http://schemas.microsoft.com/office/powerpoint/2010/main" val="373303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6165" y="1963374"/>
            <a:ext cx="8128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 </a:t>
            </a:r>
            <a:r>
              <a:rPr lang="en-GB" sz="2400" b="1" dirty="0">
                <a:solidFill>
                  <a:schemeClr val="accent6"/>
                </a:solidFill>
                <a:latin typeface="Comic Sans MS" pitchFamily="66" charset="0"/>
                <a:ea typeface="Times New Roman"/>
                <a:cs typeface="+mn-cs"/>
              </a:rPr>
              <a:t>That means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not killing / harming 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     - people</a:t>
            </a:r>
            <a:endParaRPr lang="en-GB" sz="2400" dirty="0">
              <a:latin typeface="Comic Sans MS" pitchFamily="66" charset="0"/>
              <a:ea typeface="Times New Roman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     - animals too (many Buddhists are vegetarian)</a:t>
            </a:r>
            <a:endParaRPr lang="en-GB" sz="2400" dirty="0">
              <a:latin typeface="Comic Sans MS" pitchFamily="66" charset="0"/>
              <a:ea typeface="Times New Roman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    </a:t>
            </a:r>
            <a:r>
              <a:rPr lang="en-GB" sz="2400" i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-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and the Earth! It means not destroying the natural world around us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Comic Sans MS" pitchFamily="66" charset="0"/>
              <a:ea typeface="Times New Roman"/>
              <a:cs typeface="+mn-cs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The </a:t>
            </a:r>
            <a:r>
              <a:rPr lang="en-GB" sz="2400" b="1" dirty="0">
                <a:solidFill>
                  <a:schemeClr val="accent6"/>
                </a:solidFill>
                <a:latin typeface="Comic Sans MS" pitchFamily="66" charset="0"/>
                <a:ea typeface="Times New Roman"/>
                <a:cs typeface="+mn-cs"/>
              </a:rPr>
              <a:t>positive side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of this precept is:</a:t>
            </a:r>
            <a:endParaRPr lang="en-GB" sz="2400" dirty="0">
              <a:latin typeface="Comic Sans MS" pitchFamily="66" charset="0"/>
              <a:ea typeface="Times New Roman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To try to show loving kindness towards all creatures</a:t>
            </a:r>
            <a:r>
              <a:rPr lang="en-GB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+mn-cs"/>
              </a:rPr>
              <a:t>.</a:t>
            </a:r>
            <a:endParaRPr lang="en-GB" sz="2000" b="1" dirty="0">
              <a:latin typeface="Comic Sans MS" pitchFamily="66" charset="0"/>
              <a:ea typeface="Times New Roman"/>
              <a:cs typeface="+mn-cs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91634" y="312738"/>
            <a:ext cx="52725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first precept </a:t>
            </a:r>
            <a:endParaRPr lang="en-GB" altLang="en-US" sz="4400" b="1" dirty="0">
              <a:latin typeface="Comic Sans MS" pitchFamily="66" charset="0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609600" y="1436689"/>
            <a:ext cx="647324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kern="0" dirty="0">
                <a:solidFill>
                  <a:srgbClr val="000000"/>
                </a:solidFill>
                <a:latin typeface="Comic Sans MS" pitchFamily="66" charset="0"/>
              </a:rPr>
              <a:t>To avoid harming other living beings</a:t>
            </a:r>
            <a:endParaRPr lang="en-GB" sz="3200" b="1" u="sng" dirty="0">
              <a:latin typeface="Comic Sans MS" pitchFamily="66" charset="0"/>
            </a:endParaRPr>
          </a:p>
        </p:txBody>
      </p:sp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165" y="4440382"/>
            <a:ext cx="230081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57855" y="354302"/>
            <a:ext cx="247303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u="sng" dirty="0"/>
              <a:t>Questions to answer</a:t>
            </a:r>
          </a:p>
          <a:p>
            <a:pPr algn="ctr"/>
            <a:r>
              <a:rPr lang="en-GB" i="1" dirty="0"/>
              <a:t>- Why is this precept important?</a:t>
            </a:r>
          </a:p>
          <a:p>
            <a:pPr algn="ctr"/>
            <a:r>
              <a:rPr lang="en-GB" i="1" dirty="0"/>
              <a:t>Do you think that this precept would be easy to follow?</a:t>
            </a:r>
          </a:p>
        </p:txBody>
      </p:sp>
    </p:spTree>
    <p:extLst>
      <p:ext uri="{BB962C8B-B14F-4D97-AF65-F5344CB8AC3E}">
        <p14:creationId xmlns:p14="http://schemas.microsoft.com/office/powerpoint/2010/main" val="35479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46" grpId="0"/>
      <p:bldP spid="9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1776" y="1904999"/>
            <a:ext cx="103632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6"/>
                </a:solidFill>
                <a:latin typeface="Comic Sans MS" pitchFamily="66" charset="0"/>
                <a:cs typeface="+mn-cs"/>
              </a:rPr>
              <a:t>That means </a:t>
            </a:r>
          </a:p>
          <a:p>
            <a:pPr>
              <a:lnSpc>
                <a:spcPct val="150000"/>
              </a:lnSpc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     - not stealing</a:t>
            </a:r>
          </a:p>
          <a:p>
            <a:pPr>
              <a:lnSpc>
                <a:spcPct val="150000"/>
              </a:lnSpc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     - not trying to get more than my fair share</a:t>
            </a:r>
          </a:p>
          <a:p>
            <a:pPr>
              <a:lnSpc>
                <a:spcPct val="150000"/>
              </a:lnSpc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     - not trying to grab at wealth or power or fame at the expense of others</a:t>
            </a:r>
          </a:p>
          <a:p>
            <a:pPr>
              <a:lnSpc>
                <a:spcPct val="150000"/>
              </a:lnSpc>
              <a:defRPr/>
            </a:pPr>
            <a:endParaRPr lang="en-GB" sz="2400" b="1" dirty="0">
              <a:solidFill>
                <a:schemeClr val="accent6"/>
              </a:solidFill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Comic Sans MS" pitchFamily="66" charset="0"/>
                <a:cs typeface="+mn-cs"/>
              </a:rPr>
              <a:t>The </a:t>
            </a:r>
            <a:r>
              <a:rPr lang="en-GB" sz="2400" b="1" dirty="0">
                <a:solidFill>
                  <a:schemeClr val="accent6"/>
                </a:solidFill>
                <a:latin typeface="Comic Sans MS" pitchFamily="66" charset="0"/>
                <a:cs typeface="+mn-cs"/>
              </a:rPr>
              <a:t>positive side </a:t>
            </a:r>
            <a:r>
              <a:rPr lang="en-GB" sz="2400" dirty="0">
                <a:latin typeface="Comic Sans MS" pitchFamily="66" charset="0"/>
                <a:cs typeface="+mn-cs"/>
              </a:rPr>
              <a:t>of this precept is:</a:t>
            </a:r>
          </a:p>
          <a:p>
            <a:pPr>
              <a:lnSpc>
                <a:spcPct val="150000"/>
              </a:lnSpc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  </a:t>
            </a:r>
            <a:r>
              <a:rPr lang="en-GB" sz="2400" b="1" dirty="0">
                <a:latin typeface="Comic Sans MS" pitchFamily="66" charset="0"/>
                <a:cs typeface="+mn-cs"/>
              </a:rPr>
              <a:t>To try to be generous and willing to share.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09600" y="184151"/>
            <a:ext cx="9753600" cy="9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GB" altLang="en-US" sz="4400" b="1" dirty="0">
                <a:solidFill>
                  <a:srgbClr val="000000"/>
                </a:solidFill>
                <a:latin typeface="Comic Sans MS" pitchFamily="66" charset="0"/>
              </a:rPr>
              <a:t>The second precept 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630768" y="1295400"/>
            <a:ext cx="10342033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GB" altLang="en-US" sz="2800" b="1" u="sng" dirty="0">
                <a:solidFill>
                  <a:srgbClr val="000000"/>
                </a:solidFill>
                <a:latin typeface="Comic Sans MS" pitchFamily="66" charset="0"/>
              </a:rPr>
              <a:t>To avoid taking what is not given 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409" y="1066800"/>
            <a:ext cx="23325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26682" y="4674988"/>
            <a:ext cx="247303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u="sng" dirty="0"/>
              <a:t>Questions to answer</a:t>
            </a:r>
          </a:p>
          <a:p>
            <a:pPr algn="ctr"/>
            <a:r>
              <a:rPr lang="en-GB" i="1" dirty="0"/>
              <a:t>- Why is this precept important?</a:t>
            </a:r>
          </a:p>
          <a:p>
            <a:pPr algn="ctr"/>
            <a:r>
              <a:rPr lang="en-GB" i="1" dirty="0"/>
              <a:t>Do you think that this precept would be easy to follow?</a:t>
            </a:r>
          </a:p>
        </p:txBody>
      </p:sp>
    </p:spTree>
    <p:extLst>
      <p:ext uri="{BB962C8B-B14F-4D97-AF65-F5344CB8AC3E}">
        <p14:creationId xmlns:p14="http://schemas.microsoft.com/office/powerpoint/2010/main" val="34972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7600" y="2478108"/>
            <a:ext cx="88392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accent6"/>
                </a:solidFill>
                <a:latin typeface="Comic Sans MS" pitchFamily="66" charset="0"/>
                <a:cs typeface="+mn-cs"/>
              </a:rPr>
              <a:t>That means</a:t>
            </a:r>
            <a:r>
              <a:rPr lang="en-GB" sz="2400" dirty="0">
                <a:latin typeface="Comic Sans MS" pitchFamily="66" charset="0"/>
                <a:cs typeface="+mn-cs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2400" dirty="0">
                <a:latin typeface="Comic Sans MS" pitchFamily="66" charset="0"/>
              </a:rPr>
              <a:t>N</a:t>
            </a:r>
            <a:r>
              <a:rPr lang="en-GB" sz="2400" dirty="0">
                <a:latin typeface="Comic Sans MS" pitchFamily="66" charset="0"/>
                <a:cs typeface="+mn-cs"/>
              </a:rPr>
              <a:t>ot hurting a loved one’s feelings by being unfaithful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GB" sz="2400" dirty="0">
                <a:latin typeface="Comic Sans MS" pitchFamily="66" charset="0"/>
              </a:rPr>
              <a:t>Not cheating </a:t>
            </a:r>
            <a:endParaRPr lang="en-GB" sz="2400" dirty="0">
              <a:latin typeface="Comic Sans MS" pitchFamily="66" charset="0"/>
              <a:cs typeface="+mn-cs"/>
            </a:endParaRPr>
          </a:p>
          <a:p>
            <a:pPr>
              <a:lnSpc>
                <a:spcPct val="150000"/>
              </a:lnSpc>
              <a:defRPr/>
            </a:pPr>
            <a:endParaRPr lang="en-GB" sz="2400" dirty="0">
              <a:latin typeface="Comic Sans MS" pitchFamily="66" charset="0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itchFamily="66" charset="0"/>
                <a:cs typeface="+mn-cs"/>
              </a:rPr>
              <a:t>The </a:t>
            </a:r>
            <a:r>
              <a:rPr lang="en-GB" sz="2400" b="1" dirty="0">
                <a:solidFill>
                  <a:schemeClr val="accent6"/>
                </a:solidFill>
                <a:latin typeface="Comic Sans MS" pitchFamily="66" charset="0"/>
                <a:cs typeface="+mn-cs"/>
              </a:rPr>
              <a:t>positive side </a:t>
            </a:r>
            <a:r>
              <a:rPr lang="en-GB" sz="2400" dirty="0">
                <a:latin typeface="Comic Sans MS" pitchFamily="66" charset="0"/>
                <a:cs typeface="+mn-cs"/>
              </a:rPr>
              <a:t>of this precept is:</a:t>
            </a:r>
          </a:p>
          <a:p>
            <a:pPr>
              <a:lnSpc>
                <a:spcPct val="150000"/>
              </a:lnSpc>
              <a:defRPr/>
            </a:pPr>
            <a:r>
              <a:rPr lang="en-GB" sz="2400" b="1" dirty="0">
                <a:latin typeface="Comic Sans MS" pitchFamily="66" charset="0"/>
                <a:cs typeface="+mn-cs"/>
              </a:rPr>
              <a:t>To try to be faithful and happy within relationships.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673101" y="1524001"/>
            <a:ext cx="8470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b="1" u="sng" dirty="0">
                <a:solidFill>
                  <a:srgbClr val="000000"/>
                </a:solidFill>
                <a:latin typeface="Comic Sans MS" pitchFamily="66" charset="0"/>
              </a:rPr>
              <a:t>To avoid being unfaithful / not cheating on a loved one</a:t>
            </a:r>
            <a:endParaRPr lang="en-GB" altLang="en-US" sz="2800" b="1" u="sng" dirty="0">
              <a:latin typeface="Comic Sans MS" pitchFamily="66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673101" y="381001"/>
            <a:ext cx="58991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0000"/>
                </a:solidFill>
                <a:latin typeface="Comic Sans MS" pitchFamily="66" charset="0"/>
              </a:rPr>
              <a:t>The third precept </a:t>
            </a:r>
            <a:endParaRPr lang="en-GB" altLang="en-US" sz="4400" dirty="0"/>
          </a:p>
        </p:txBody>
      </p:sp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2" y="2514600"/>
            <a:ext cx="231563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86455" y="246728"/>
            <a:ext cx="247303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u="sng" dirty="0"/>
              <a:t>Questions to answer</a:t>
            </a:r>
          </a:p>
          <a:p>
            <a:pPr algn="ctr"/>
            <a:r>
              <a:rPr lang="en-GB" i="1" dirty="0"/>
              <a:t>- Why is this precept important?</a:t>
            </a:r>
          </a:p>
          <a:p>
            <a:pPr algn="ctr"/>
            <a:r>
              <a:rPr lang="en-GB" i="1" dirty="0"/>
              <a:t>Do you think that this precept would be easy to follow?</a:t>
            </a:r>
          </a:p>
        </p:txBody>
      </p:sp>
    </p:spTree>
    <p:extLst>
      <p:ext uri="{BB962C8B-B14F-4D97-AF65-F5344CB8AC3E}">
        <p14:creationId xmlns:p14="http://schemas.microsoft.com/office/powerpoint/2010/main" val="28534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2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899</Words>
  <Application>Microsoft Office PowerPoint</Application>
  <PresentationFormat>Widescreen</PresentationFormat>
  <Paragraphs>122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Cooper Black</vt:lpstr>
      <vt:lpstr>Times New Roman</vt:lpstr>
      <vt:lpstr>Office Theme</vt:lpstr>
      <vt:lpstr>PowerPoint Presentation</vt:lpstr>
      <vt:lpstr>PowerPoint Presentation</vt:lpstr>
      <vt:lpstr>Test yourself! Fill in the gaps.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Gammack</dc:creator>
  <cp:lastModifiedBy>Aaron Johncock</cp:lastModifiedBy>
  <cp:revision>73</cp:revision>
  <cp:lastPrinted>2015-04-20T14:09:37Z</cp:lastPrinted>
  <dcterms:created xsi:type="dcterms:W3CDTF">2015-02-22T13:42:59Z</dcterms:created>
  <dcterms:modified xsi:type="dcterms:W3CDTF">2020-08-14T10:00:19Z</dcterms:modified>
</cp:coreProperties>
</file>