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6"/>
  </p:notesMasterIdLst>
  <p:sldIdLst>
    <p:sldId id="324" r:id="rId2"/>
    <p:sldId id="325" r:id="rId3"/>
    <p:sldId id="365" r:id="rId4"/>
    <p:sldId id="367" r:id="rId5"/>
    <p:sldId id="377" r:id="rId6"/>
    <p:sldId id="373" r:id="rId7"/>
    <p:sldId id="376" r:id="rId8"/>
    <p:sldId id="298" r:id="rId9"/>
    <p:sldId id="370" r:id="rId10"/>
    <p:sldId id="371" r:id="rId11"/>
    <p:sldId id="366" r:id="rId12"/>
    <p:sldId id="372" r:id="rId13"/>
    <p:sldId id="328" r:id="rId14"/>
    <p:sldId id="32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ill Sans MT" panose="020B0502020104020203" pitchFamily="34" charset="0"/>
      <p:regular r:id="rId23"/>
      <p:bold r:id="rId24"/>
      <p:italic r:id="rId25"/>
      <p:boldItalic r:id="rId26"/>
    </p:embeddedFont>
    <p:embeddedFont>
      <p:font typeface="Lato" panose="020B0604020202020204" charset="0"/>
      <p:regular r:id="rId27"/>
      <p:bold r:id="rId28"/>
      <p:italic r:id="rId29"/>
      <p:boldItalic r:id="rId30"/>
    </p:embeddedFont>
    <p:embeddedFont>
      <p:font typeface="League Spartan" panose="020B0604020202020204" charset="0"/>
      <p:bold r:id="rId31"/>
    </p:embeddedFont>
    <p:embeddedFont>
      <p:font typeface="Open Sans Light" panose="020B060402020202020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52" clrIdx="3">
    <p:extLst>
      <p:ext uri="{19B8F6BF-5375-455C-9EA6-DF929625EA0E}">
        <p15:presenceInfo xmlns:p15="http://schemas.microsoft.com/office/powerpoint/2012/main" userId="S-1-5-21-1285066173-1815393381-3561576999-2620" providerId="AD"/>
      </p:ext>
    </p:extLst>
  </p:cmAuthor>
  <p:cmAuthor id="5" name="Bethan Miller" initials="BM" lastIdx="6" clrIdx="4">
    <p:extLst>
      <p:ext uri="{19B8F6BF-5375-455C-9EA6-DF929625EA0E}">
        <p15:presenceInfo xmlns:p15="http://schemas.microsoft.com/office/powerpoint/2012/main" userId="S-1-5-21-1285066173-1815393381-3561576999-2641" providerId="AD"/>
      </p:ext>
    </p:extLst>
  </p:cmAuthor>
  <p:cmAuthor id="6" name="Elizabeth Laming" initials="EL" lastIdx="1" clrIdx="5">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DFF"/>
    <a:srgbClr val="95519E"/>
    <a:srgbClr val="DE9BFF"/>
    <a:srgbClr val="CC66FF"/>
    <a:srgbClr val="D1AED6"/>
    <a:srgbClr val="7D4385"/>
    <a:srgbClr val="7700EE"/>
    <a:srgbClr val="D9B3FF"/>
    <a:srgbClr val="EAD5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6" autoAdjust="0"/>
    <p:restoredTop sz="79490" autoAdjust="0"/>
  </p:normalViewPr>
  <p:slideViewPr>
    <p:cSldViewPr snapToGrid="0">
      <p:cViewPr varScale="1">
        <p:scale>
          <a:sx n="61" d="100"/>
          <a:sy n="61" d="100"/>
        </p:scale>
        <p:origin x="900" y="60"/>
      </p:cViewPr>
      <p:guideLst>
        <p:guide orient="horz" pos="2160"/>
        <p:guide pos="3840"/>
      </p:guideLst>
    </p:cSldViewPr>
  </p:slideViewPr>
  <p:outlineViewPr>
    <p:cViewPr>
      <p:scale>
        <a:sx n="33" d="100"/>
        <a:sy n="33" d="100"/>
      </p:scale>
      <p:origin x="0" y="-4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9.svg"/><Relationship Id="rId1" Type="http://schemas.openxmlformats.org/officeDocument/2006/relationships/image" Target="../media/image17.png"/><Relationship Id="rId6" Type="http://schemas.openxmlformats.org/officeDocument/2006/relationships/image" Target="../media/image13.svg"/><Relationship Id="rId5" Type="http://schemas.openxmlformats.org/officeDocument/2006/relationships/image" Target="../media/image19.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9.svg"/><Relationship Id="rId1" Type="http://schemas.openxmlformats.org/officeDocument/2006/relationships/image" Target="../media/image17.png"/><Relationship Id="rId6" Type="http://schemas.openxmlformats.org/officeDocument/2006/relationships/image" Target="../media/image13.svg"/><Relationship Id="rId5" Type="http://schemas.openxmlformats.org/officeDocument/2006/relationships/image" Target="../media/image19.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B2CFD-4208-495C-859F-912898B8343D}" type="doc">
      <dgm:prSet loTypeId="urn:microsoft.com/office/officeart/2005/8/layout/vList4" loCatId="picture" qsTypeId="urn:microsoft.com/office/officeart/2005/8/quickstyle/simple1" qsCatId="simple" csTypeId="urn:microsoft.com/office/officeart/2005/8/colors/accent0_1" csCatId="mainScheme" phldr="1"/>
      <dgm:spPr/>
      <dgm:t>
        <a:bodyPr/>
        <a:lstStyle/>
        <a:p>
          <a:endParaRPr lang="en-GB"/>
        </a:p>
      </dgm:t>
    </dgm:pt>
    <dgm:pt modelId="{5318CC10-CF05-46D1-9695-979B5578F690}">
      <dgm:prSet phldrT="[Text]"/>
      <dgm:spPr/>
      <dgm:t>
        <a:bodyPr/>
        <a:lstStyle/>
        <a:p>
          <a:r>
            <a:rPr lang="en-GB" dirty="0"/>
            <a:t>New subjects, lessons and classmates</a:t>
          </a:r>
        </a:p>
        <a:p>
          <a:r>
            <a:rPr lang="en-GB" dirty="0"/>
            <a:t>+ </a:t>
          </a:r>
        </a:p>
        <a:p>
          <a:r>
            <a:rPr lang="en-GB" dirty="0"/>
            <a:t>- </a:t>
          </a:r>
        </a:p>
      </dgm:t>
    </dgm:pt>
    <dgm:pt modelId="{78AEFCB1-67B8-488E-9FC8-B9DFB1918DBC}" type="parTrans" cxnId="{E046B002-89BA-49A9-81F3-F0D5D4AE428C}">
      <dgm:prSet/>
      <dgm:spPr/>
      <dgm:t>
        <a:bodyPr/>
        <a:lstStyle/>
        <a:p>
          <a:endParaRPr lang="en-GB"/>
        </a:p>
      </dgm:t>
    </dgm:pt>
    <dgm:pt modelId="{7D41415E-D19A-4D33-B67B-DD7BBD50437A}" type="sibTrans" cxnId="{E046B002-89BA-49A9-81F3-F0D5D4AE428C}">
      <dgm:prSet/>
      <dgm:spPr/>
      <dgm:t>
        <a:bodyPr/>
        <a:lstStyle/>
        <a:p>
          <a:endParaRPr lang="en-GB"/>
        </a:p>
      </dgm:t>
    </dgm:pt>
    <dgm:pt modelId="{1D4FDA26-A5B4-46A4-A636-AA16F032C75A}">
      <dgm:prSet phldrT="[Text]"/>
      <dgm:spPr/>
      <dgm:t>
        <a:bodyPr/>
        <a:lstStyle/>
        <a:p>
          <a:r>
            <a:rPr lang="en-GB"/>
            <a:t>Greater independence (e.g. being able to leave school/college site during the day)</a:t>
          </a:r>
        </a:p>
        <a:p>
          <a:r>
            <a:rPr lang="en-GB"/>
            <a:t>+</a:t>
          </a:r>
        </a:p>
        <a:p>
          <a:r>
            <a:rPr lang="en-GB"/>
            <a:t>-</a:t>
          </a:r>
        </a:p>
      </dgm:t>
    </dgm:pt>
    <dgm:pt modelId="{6D52C91D-F8C6-49A0-BFB9-B21097A19D51}" type="parTrans" cxnId="{35ECC949-386D-4D85-87A2-7CCCE2725717}">
      <dgm:prSet/>
      <dgm:spPr/>
      <dgm:t>
        <a:bodyPr/>
        <a:lstStyle/>
        <a:p>
          <a:endParaRPr lang="en-GB"/>
        </a:p>
      </dgm:t>
    </dgm:pt>
    <dgm:pt modelId="{67658264-CEAA-4A12-A2F0-D31F1F5A52E9}" type="sibTrans" cxnId="{35ECC949-386D-4D85-87A2-7CCCE2725717}">
      <dgm:prSet/>
      <dgm:spPr/>
      <dgm:t>
        <a:bodyPr/>
        <a:lstStyle/>
        <a:p>
          <a:endParaRPr lang="en-GB"/>
        </a:p>
      </dgm:t>
    </dgm:pt>
    <dgm:pt modelId="{93CE1475-ACC1-4D1C-8CFE-0FD4E8939CAC}">
      <dgm:prSet phldrT="[Text]"/>
      <dgm:spPr/>
      <dgm:t>
        <a:bodyPr/>
        <a:lstStyle/>
        <a:p>
          <a:r>
            <a:rPr lang="en-GB"/>
            <a:t>Planning for the future (e.g. career, university, apprenticeship etc.)</a:t>
          </a:r>
        </a:p>
        <a:p>
          <a:r>
            <a:rPr lang="en-GB"/>
            <a:t>+</a:t>
          </a:r>
        </a:p>
        <a:p>
          <a:r>
            <a:rPr lang="en-GB"/>
            <a:t>-</a:t>
          </a:r>
        </a:p>
      </dgm:t>
    </dgm:pt>
    <dgm:pt modelId="{EA8B9DB7-E7B3-4CCF-A16D-884C52786DED}" type="parTrans" cxnId="{9E52C863-F802-441E-B643-8D859125646E}">
      <dgm:prSet/>
      <dgm:spPr/>
      <dgm:t>
        <a:bodyPr/>
        <a:lstStyle/>
        <a:p>
          <a:endParaRPr lang="en-GB"/>
        </a:p>
      </dgm:t>
    </dgm:pt>
    <dgm:pt modelId="{B18122D8-9694-4EDA-9FEF-11D069D7F3BA}" type="sibTrans" cxnId="{9E52C863-F802-441E-B643-8D859125646E}">
      <dgm:prSet/>
      <dgm:spPr/>
      <dgm:t>
        <a:bodyPr/>
        <a:lstStyle/>
        <a:p>
          <a:endParaRPr lang="en-GB"/>
        </a:p>
      </dgm:t>
    </dgm:pt>
    <dgm:pt modelId="{58211227-290B-42BF-B0AD-7BF9AD081ABA}">
      <dgm:prSet phldrT="[Text]"/>
      <dgm:spPr/>
      <dgm:t>
        <a:bodyPr/>
        <a:lstStyle/>
        <a:p>
          <a:r>
            <a:rPr lang="en-GB"/>
            <a:t>Greater opportunities in personal life, (e.g. learning to drive, getting a part-time job etc.)</a:t>
          </a:r>
        </a:p>
        <a:p>
          <a:r>
            <a:rPr lang="en-GB"/>
            <a:t>+</a:t>
          </a:r>
        </a:p>
        <a:p>
          <a:r>
            <a:rPr lang="en-GB"/>
            <a:t>-</a:t>
          </a:r>
        </a:p>
      </dgm:t>
    </dgm:pt>
    <dgm:pt modelId="{4AF3508D-4826-475C-8A12-1EA11E8EB42F}" type="parTrans" cxnId="{F4D23CEC-6AE9-4A2A-B2A4-B936B154864D}">
      <dgm:prSet/>
      <dgm:spPr/>
      <dgm:t>
        <a:bodyPr/>
        <a:lstStyle/>
        <a:p>
          <a:endParaRPr lang="en-GB"/>
        </a:p>
      </dgm:t>
    </dgm:pt>
    <dgm:pt modelId="{626D6C11-B266-462E-BE66-840ECAF5260C}" type="sibTrans" cxnId="{F4D23CEC-6AE9-4A2A-B2A4-B936B154864D}">
      <dgm:prSet/>
      <dgm:spPr/>
      <dgm:t>
        <a:bodyPr/>
        <a:lstStyle/>
        <a:p>
          <a:endParaRPr lang="en-GB"/>
        </a:p>
      </dgm:t>
    </dgm:pt>
    <dgm:pt modelId="{B5ED088C-C093-4F17-A179-3E103A6D3D30}" type="pres">
      <dgm:prSet presAssocID="{B7CB2CFD-4208-495C-859F-912898B8343D}" presName="linear" presStyleCnt="0">
        <dgm:presLayoutVars>
          <dgm:dir/>
          <dgm:resizeHandles val="exact"/>
        </dgm:presLayoutVars>
      </dgm:prSet>
      <dgm:spPr/>
    </dgm:pt>
    <dgm:pt modelId="{71758E18-5585-45D2-85D8-822A73116E32}" type="pres">
      <dgm:prSet presAssocID="{5318CC10-CF05-46D1-9695-979B5578F690}" presName="comp" presStyleCnt="0"/>
      <dgm:spPr/>
    </dgm:pt>
    <dgm:pt modelId="{30AAE1B2-B4D2-4681-B660-6190A7CD4873}" type="pres">
      <dgm:prSet presAssocID="{5318CC10-CF05-46D1-9695-979B5578F690}" presName="box" presStyleLbl="node1" presStyleIdx="0" presStyleCnt="4"/>
      <dgm:spPr/>
    </dgm:pt>
    <dgm:pt modelId="{20C32E9F-7AF2-4976-9630-C3B20AEA30C1}" type="pres">
      <dgm:prSet presAssocID="{5318CC10-CF05-46D1-9695-979B5578F690}" presName="img" presStyleLbl="fgImgPlace1" presStyleIdx="0" presStyleCnt="4"/>
      <dgm:spPr>
        <a:blipFill>
          <a:blip xmlns:r="http://schemas.openxmlformats.org/officeDocument/2006/relationships" r:embed="rId1"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2000" b="-42000"/>
          </a:stretch>
        </a:blipFill>
      </dgm:spPr>
      <dgm:extLst>
        <a:ext uri="{E40237B7-FDA0-4F09-8148-C483321AD2D9}">
          <dgm14:cNvPr xmlns:dgm14="http://schemas.microsoft.com/office/drawing/2010/diagram" id="0" name="" descr="Children"/>
        </a:ext>
      </dgm:extLst>
    </dgm:pt>
    <dgm:pt modelId="{941B0E0D-7F5E-4935-A30D-23AAE226E542}" type="pres">
      <dgm:prSet presAssocID="{5318CC10-CF05-46D1-9695-979B5578F690}" presName="text" presStyleLbl="node1" presStyleIdx="0" presStyleCnt="4">
        <dgm:presLayoutVars>
          <dgm:bulletEnabled val="1"/>
        </dgm:presLayoutVars>
      </dgm:prSet>
      <dgm:spPr/>
    </dgm:pt>
    <dgm:pt modelId="{22FB9C38-E47F-4149-ABB1-949E3DBF2999}" type="pres">
      <dgm:prSet presAssocID="{7D41415E-D19A-4D33-B67B-DD7BBD50437A}" presName="spacer" presStyleCnt="0"/>
      <dgm:spPr/>
    </dgm:pt>
    <dgm:pt modelId="{83AEF373-8F40-4554-883D-8935DA718A02}" type="pres">
      <dgm:prSet presAssocID="{1D4FDA26-A5B4-46A4-A636-AA16F032C75A}" presName="comp" presStyleCnt="0"/>
      <dgm:spPr/>
    </dgm:pt>
    <dgm:pt modelId="{32481258-71B8-43FF-B104-BDC8A91EAF9B}" type="pres">
      <dgm:prSet presAssocID="{1D4FDA26-A5B4-46A4-A636-AA16F032C75A}" presName="box" presStyleLbl="node1" presStyleIdx="1" presStyleCnt="4"/>
      <dgm:spPr/>
    </dgm:pt>
    <dgm:pt modelId="{90D9C13A-8D6D-44BC-9229-042701ACC027}" type="pres">
      <dgm:prSet presAssocID="{1D4FDA26-A5B4-46A4-A636-AA16F032C75A}" presName="img" presStyleLbl="fgImgPlace1" presStyleIdx="1" presStyleCnt="4"/>
      <dgm:spPr>
        <a:blipFill>
          <a:blip xmlns:r="http://schemas.openxmlformats.org/officeDocument/2006/relationships" r:embed="rId3"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2000" b="-42000"/>
          </a:stretch>
        </a:blipFill>
      </dgm:spPr>
      <dgm:extLst>
        <a:ext uri="{E40237B7-FDA0-4F09-8148-C483321AD2D9}">
          <dgm14:cNvPr xmlns:dgm14="http://schemas.microsoft.com/office/drawing/2010/diagram" id="0" name="" descr="Footprints"/>
        </a:ext>
      </dgm:extLst>
    </dgm:pt>
    <dgm:pt modelId="{18D1156C-B337-4994-972D-A08D8289DAE8}" type="pres">
      <dgm:prSet presAssocID="{1D4FDA26-A5B4-46A4-A636-AA16F032C75A}" presName="text" presStyleLbl="node1" presStyleIdx="1" presStyleCnt="4">
        <dgm:presLayoutVars>
          <dgm:bulletEnabled val="1"/>
        </dgm:presLayoutVars>
      </dgm:prSet>
      <dgm:spPr/>
    </dgm:pt>
    <dgm:pt modelId="{5787B8A9-6CAF-431B-B033-D988112BD5AB}" type="pres">
      <dgm:prSet presAssocID="{67658264-CEAA-4A12-A2F0-D31F1F5A52E9}" presName="spacer" presStyleCnt="0"/>
      <dgm:spPr/>
    </dgm:pt>
    <dgm:pt modelId="{F402A963-AE62-48B2-94DA-37CE8D2F5044}" type="pres">
      <dgm:prSet presAssocID="{93CE1475-ACC1-4D1C-8CFE-0FD4E8939CAC}" presName="comp" presStyleCnt="0"/>
      <dgm:spPr/>
    </dgm:pt>
    <dgm:pt modelId="{4759A2A3-6A18-4512-8397-EDD325589F1F}" type="pres">
      <dgm:prSet presAssocID="{93CE1475-ACC1-4D1C-8CFE-0FD4E8939CAC}" presName="box" presStyleLbl="node1" presStyleIdx="2" presStyleCnt="4"/>
      <dgm:spPr/>
    </dgm:pt>
    <dgm:pt modelId="{4963BF0A-558C-42E2-8D67-B6969BAE80AE}" type="pres">
      <dgm:prSet presAssocID="{93CE1475-ACC1-4D1C-8CFE-0FD4E8939CAC}" presName="img" presStyleLbl="fgImgPlace1" presStyleIdx="2" presStyleCnt="4"/>
      <dgm:spPr>
        <a:blipFill>
          <a:blip xmlns:r="http://schemas.openxmlformats.org/officeDocument/2006/relationships" r:embed="rId5"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dgm:spPr>
      <dgm:extLst>
        <a:ext uri="{E40237B7-FDA0-4F09-8148-C483321AD2D9}">
          <dgm14:cNvPr xmlns:dgm14="http://schemas.microsoft.com/office/drawing/2010/diagram" id="0" name="" descr="Graduation cap"/>
        </a:ext>
      </dgm:extLst>
    </dgm:pt>
    <dgm:pt modelId="{D2589894-2519-420B-A630-FC94C0196C8E}" type="pres">
      <dgm:prSet presAssocID="{93CE1475-ACC1-4D1C-8CFE-0FD4E8939CAC}" presName="text" presStyleLbl="node1" presStyleIdx="2" presStyleCnt="4">
        <dgm:presLayoutVars>
          <dgm:bulletEnabled val="1"/>
        </dgm:presLayoutVars>
      </dgm:prSet>
      <dgm:spPr/>
    </dgm:pt>
    <dgm:pt modelId="{07048228-39A9-40F6-8863-2B8E5D4B4B98}" type="pres">
      <dgm:prSet presAssocID="{B18122D8-9694-4EDA-9FEF-11D069D7F3BA}" presName="spacer" presStyleCnt="0"/>
      <dgm:spPr/>
    </dgm:pt>
    <dgm:pt modelId="{DD4299E4-EC0A-4623-B391-E69B421FDBE9}" type="pres">
      <dgm:prSet presAssocID="{58211227-290B-42BF-B0AD-7BF9AD081ABA}" presName="comp" presStyleCnt="0"/>
      <dgm:spPr/>
    </dgm:pt>
    <dgm:pt modelId="{39E5CE49-3F28-45FB-AEF4-C5FFA4D0E935}" type="pres">
      <dgm:prSet presAssocID="{58211227-290B-42BF-B0AD-7BF9AD081ABA}" presName="box" presStyleLbl="node1" presStyleIdx="3" presStyleCnt="4"/>
      <dgm:spPr/>
    </dgm:pt>
    <dgm:pt modelId="{0FB21FDA-A716-4ADE-A153-94A685A28705}" type="pres">
      <dgm:prSet presAssocID="{58211227-290B-42BF-B0AD-7BF9AD081ABA}" presName="img" presStyleLbl="fgImgPlace1" presStyleIdx="3" presStyleCnt="4"/>
      <dgm:spPr>
        <a:blipFill>
          <a:blip xmlns:r="http://schemas.openxmlformats.org/officeDocument/2006/relationships" r:embed="rId7"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5000" b="-25000"/>
          </a:stretch>
        </a:blipFill>
      </dgm:spPr>
      <dgm:extLst>
        <a:ext uri="{E40237B7-FDA0-4F09-8148-C483321AD2D9}">
          <dgm14:cNvPr xmlns:dgm14="http://schemas.microsoft.com/office/drawing/2010/diagram" id="0" name="" descr="Car"/>
        </a:ext>
      </dgm:extLst>
    </dgm:pt>
    <dgm:pt modelId="{89747E45-2359-4F41-B4BB-07C57A78CAA2}" type="pres">
      <dgm:prSet presAssocID="{58211227-290B-42BF-B0AD-7BF9AD081ABA}" presName="text" presStyleLbl="node1" presStyleIdx="3" presStyleCnt="4">
        <dgm:presLayoutVars>
          <dgm:bulletEnabled val="1"/>
        </dgm:presLayoutVars>
      </dgm:prSet>
      <dgm:spPr/>
    </dgm:pt>
  </dgm:ptLst>
  <dgm:cxnLst>
    <dgm:cxn modelId="{E046B002-89BA-49A9-81F3-F0D5D4AE428C}" srcId="{B7CB2CFD-4208-495C-859F-912898B8343D}" destId="{5318CC10-CF05-46D1-9695-979B5578F690}" srcOrd="0" destOrd="0" parTransId="{78AEFCB1-67B8-488E-9FC8-B9DFB1918DBC}" sibTransId="{7D41415E-D19A-4D33-B67B-DD7BBD50437A}"/>
    <dgm:cxn modelId="{31E0F902-37BD-4C98-8752-1B20A61D8464}" type="presOf" srcId="{5318CC10-CF05-46D1-9695-979B5578F690}" destId="{941B0E0D-7F5E-4935-A30D-23AAE226E542}" srcOrd="1" destOrd="0" presId="urn:microsoft.com/office/officeart/2005/8/layout/vList4"/>
    <dgm:cxn modelId="{59D1EE13-6EFC-48F3-BD26-6DACC3C80A26}" type="presOf" srcId="{93CE1475-ACC1-4D1C-8CFE-0FD4E8939CAC}" destId="{4759A2A3-6A18-4512-8397-EDD325589F1F}" srcOrd="0" destOrd="0" presId="urn:microsoft.com/office/officeart/2005/8/layout/vList4"/>
    <dgm:cxn modelId="{50627E5B-001A-470A-A3B0-3FA25F560E9A}" type="presOf" srcId="{58211227-290B-42BF-B0AD-7BF9AD081ABA}" destId="{89747E45-2359-4F41-B4BB-07C57A78CAA2}" srcOrd="1" destOrd="0" presId="urn:microsoft.com/office/officeart/2005/8/layout/vList4"/>
    <dgm:cxn modelId="{4CC75041-724E-4509-BFC6-E3A778919D70}" type="presOf" srcId="{93CE1475-ACC1-4D1C-8CFE-0FD4E8939CAC}" destId="{D2589894-2519-420B-A630-FC94C0196C8E}" srcOrd="1" destOrd="0" presId="urn:microsoft.com/office/officeart/2005/8/layout/vList4"/>
    <dgm:cxn modelId="{9E52C863-F802-441E-B643-8D859125646E}" srcId="{B7CB2CFD-4208-495C-859F-912898B8343D}" destId="{93CE1475-ACC1-4D1C-8CFE-0FD4E8939CAC}" srcOrd="2" destOrd="0" parTransId="{EA8B9DB7-E7B3-4CCF-A16D-884C52786DED}" sibTransId="{B18122D8-9694-4EDA-9FEF-11D069D7F3BA}"/>
    <dgm:cxn modelId="{35ECC949-386D-4D85-87A2-7CCCE2725717}" srcId="{B7CB2CFD-4208-495C-859F-912898B8343D}" destId="{1D4FDA26-A5B4-46A4-A636-AA16F032C75A}" srcOrd="1" destOrd="0" parTransId="{6D52C91D-F8C6-49A0-BFB9-B21097A19D51}" sibTransId="{67658264-CEAA-4A12-A2F0-D31F1F5A52E9}"/>
    <dgm:cxn modelId="{CCD8215A-CF5D-4B28-9347-F08063E29BF8}" type="presOf" srcId="{1D4FDA26-A5B4-46A4-A636-AA16F032C75A}" destId="{18D1156C-B337-4994-972D-A08D8289DAE8}" srcOrd="1" destOrd="0" presId="urn:microsoft.com/office/officeart/2005/8/layout/vList4"/>
    <dgm:cxn modelId="{2F16E57D-475D-4BEE-85E0-67228BDB3B61}" type="presOf" srcId="{58211227-290B-42BF-B0AD-7BF9AD081ABA}" destId="{39E5CE49-3F28-45FB-AEF4-C5FFA4D0E935}" srcOrd="0" destOrd="0" presId="urn:microsoft.com/office/officeart/2005/8/layout/vList4"/>
    <dgm:cxn modelId="{B1F9B288-D3D1-4689-B962-83BDE600F3EE}" type="presOf" srcId="{1D4FDA26-A5B4-46A4-A636-AA16F032C75A}" destId="{32481258-71B8-43FF-B104-BDC8A91EAF9B}" srcOrd="0" destOrd="0" presId="urn:microsoft.com/office/officeart/2005/8/layout/vList4"/>
    <dgm:cxn modelId="{F472D1E1-C966-497F-BFEC-F3C8008438A6}" type="presOf" srcId="{5318CC10-CF05-46D1-9695-979B5578F690}" destId="{30AAE1B2-B4D2-4681-B660-6190A7CD4873}" srcOrd="0" destOrd="0" presId="urn:microsoft.com/office/officeart/2005/8/layout/vList4"/>
    <dgm:cxn modelId="{F4D23CEC-6AE9-4A2A-B2A4-B936B154864D}" srcId="{B7CB2CFD-4208-495C-859F-912898B8343D}" destId="{58211227-290B-42BF-B0AD-7BF9AD081ABA}" srcOrd="3" destOrd="0" parTransId="{4AF3508D-4826-475C-8A12-1EA11E8EB42F}" sibTransId="{626D6C11-B266-462E-BE66-840ECAF5260C}"/>
    <dgm:cxn modelId="{4E3E3CF8-6314-4AE2-B158-897D2105E67A}" type="presOf" srcId="{B7CB2CFD-4208-495C-859F-912898B8343D}" destId="{B5ED088C-C093-4F17-A179-3E103A6D3D30}" srcOrd="0" destOrd="0" presId="urn:microsoft.com/office/officeart/2005/8/layout/vList4"/>
    <dgm:cxn modelId="{B8F25297-5E8F-4159-B7A2-33268267E5BD}" type="presParOf" srcId="{B5ED088C-C093-4F17-A179-3E103A6D3D30}" destId="{71758E18-5585-45D2-85D8-822A73116E32}" srcOrd="0" destOrd="0" presId="urn:microsoft.com/office/officeart/2005/8/layout/vList4"/>
    <dgm:cxn modelId="{85B953E6-8C2F-4FCA-B062-E0A8802D0852}" type="presParOf" srcId="{71758E18-5585-45D2-85D8-822A73116E32}" destId="{30AAE1B2-B4D2-4681-B660-6190A7CD4873}" srcOrd="0" destOrd="0" presId="urn:microsoft.com/office/officeart/2005/8/layout/vList4"/>
    <dgm:cxn modelId="{475D02CD-7F85-4978-87BE-4D9B31A31CAE}" type="presParOf" srcId="{71758E18-5585-45D2-85D8-822A73116E32}" destId="{20C32E9F-7AF2-4976-9630-C3B20AEA30C1}" srcOrd="1" destOrd="0" presId="urn:microsoft.com/office/officeart/2005/8/layout/vList4"/>
    <dgm:cxn modelId="{16FF4937-D6C9-49E1-B396-AC57A4CC7DF7}" type="presParOf" srcId="{71758E18-5585-45D2-85D8-822A73116E32}" destId="{941B0E0D-7F5E-4935-A30D-23AAE226E542}" srcOrd="2" destOrd="0" presId="urn:microsoft.com/office/officeart/2005/8/layout/vList4"/>
    <dgm:cxn modelId="{992E9391-77C3-46E6-B6F0-74A118B0B950}" type="presParOf" srcId="{B5ED088C-C093-4F17-A179-3E103A6D3D30}" destId="{22FB9C38-E47F-4149-ABB1-949E3DBF2999}" srcOrd="1" destOrd="0" presId="urn:microsoft.com/office/officeart/2005/8/layout/vList4"/>
    <dgm:cxn modelId="{3D88CDF6-7743-40B5-A062-2524EB53A545}" type="presParOf" srcId="{B5ED088C-C093-4F17-A179-3E103A6D3D30}" destId="{83AEF373-8F40-4554-883D-8935DA718A02}" srcOrd="2" destOrd="0" presId="urn:microsoft.com/office/officeart/2005/8/layout/vList4"/>
    <dgm:cxn modelId="{7237EE8C-093A-489C-8274-4EA1BD4C460B}" type="presParOf" srcId="{83AEF373-8F40-4554-883D-8935DA718A02}" destId="{32481258-71B8-43FF-B104-BDC8A91EAF9B}" srcOrd="0" destOrd="0" presId="urn:microsoft.com/office/officeart/2005/8/layout/vList4"/>
    <dgm:cxn modelId="{F902DF9E-4CC0-4C93-9951-99FAFB3C3421}" type="presParOf" srcId="{83AEF373-8F40-4554-883D-8935DA718A02}" destId="{90D9C13A-8D6D-44BC-9229-042701ACC027}" srcOrd="1" destOrd="0" presId="urn:microsoft.com/office/officeart/2005/8/layout/vList4"/>
    <dgm:cxn modelId="{9C555FF8-C2EB-4FCD-8E9A-BDF6AB630D54}" type="presParOf" srcId="{83AEF373-8F40-4554-883D-8935DA718A02}" destId="{18D1156C-B337-4994-972D-A08D8289DAE8}" srcOrd="2" destOrd="0" presId="urn:microsoft.com/office/officeart/2005/8/layout/vList4"/>
    <dgm:cxn modelId="{AB3B87C2-9648-45CD-AD0E-9F9FFCCB9DFC}" type="presParOf" srcId="{B5ED088C-C093-4F17-A179-3E103A6D3D30}" destId="{5787B8A9-6CAF-431B-B033-D988112BD5AB}" srcOrd="3" destOrd="0" presId="urn:microsoft.com/office/officeart/2005/8/layout/vList4"/>
    <dgm:cxn modelId="{9E3908BE-494A-4C72-8C40-4C0D204EE860}" type="presParOf" srcId="{B5ED088C-C093-4F17-A179-3E103A6D3D30}" destId="{F402A963-AE62-48B2-94DA-37CE8D2F5044}" srcOrd="4" destOrd="0" presId="urn:microsoft.com/office/officeart/2005/8/layout/vList4"/>
    <dgm:cxn modelId="{C0269B4B-6803-4823-8608-AAB65E1B122B}" type="presParOf" srcId="{F402A963-AE62-48B2-94DA-37CE8D2F5044}" destId="{4759A2A3-6A18-4512-8397-EDD325589F1F}" srcOrd="0" destOrd="0" presId="urn:microsoft.com/office/officeart/2005/8/layout/vList4"/>
    <dgm:cxn modelId="{515EAA56-7F64-4879-9C7C-E17B9567DCE5}" type="presParOf" srcId="{F402A963-AE62-48B2-94DA-37CE8D2F5044}" destId="{4963BF0A-558C-42E2-8D67-B6969BAE80AE}" srcOrd="1" destOrd="0" presId="urn:microsoft.com/office/officeart/2005/8/layout/vList4"/>
    <dgm:cxn modelId="{42E20C8C-1400-4536-B0E8-9DC75A9C0764}" type="presParOf" srcId="{F402A963-AE62-48B2-94DA-37CE8D2F5044}" destId="{D2589894-2519-420B-A630-FC94C0196C8E}" srcOrd="2" destOrd="0" presId="urn:microsoft.com/office/officeart/2005/8/layout/vList4"/>
    <dgm:cxn modelId="{F863F635-5630-4478-B053-5FC56B19C48B}" type="presParOf" srcId="{B5ED088C-C093-4F17-A179-3E103A6D3D30}" destId="{07048228-39A9-40F6-8863-2B8E5D4B4B98}" srcOrd="5" destOrd="0" presId="urn:microsoft.com/office/officeart/2005/8/layout/vList4"/>
    <dgm:cxn modelId="{66734BCD-89CF-4E2C-8577-3FD9D068CDD4}" type="presParOf" srcId="{B5ED088C-C093-4F17-A179-3E103A6D3D30}" destId="{DD4299E4-EC0A-4623-B391-E69B421FDBE9}" srcOrd="6" destOrd="0" presId="urn:microsoft.com/office/officeart/2005/8/layout/vList4"/>
    <dgm:cxn modelId="{07D4890B-0B61-47FA-90FB-7AB50C8FD716}" type="presParOf" srcId="{DD4299E4-EC0A-4623-B391-E69B421FDBE9}" destId="{39E5CE49-3F28-45FB-AEF4-C5FFA4D0E935}" srcOrd="0" destOrd="0" presId="urn:microsoft.com/office/officeart/2005/8/layout/vList4"/>
    <dgm:cxn modelId="{ECBA7D87-6F3E-4BBB-BF9E-60F30D28739D}" type="presParOf" srcId="{DD4299E4-EC0A-4623-B391-E69B421FDBE9}" destId="{0FB21FDA-A716-4ADE-A153-94A685A28705}" srcOrd="1" destOrd="0" presId="urn:microsoft.com/office/officeart/2005/8/layout/vList4"/>
    <dgm:cxn modelId="{9F608DEB-6D3E-45D9-858C-8D68A763396F}" type="presParOf" srcId="{DD4299E4-EC0A-4623-B391-E69B421FDBE9}" destId="{89747E45-2359-4F41-B4BB-07C57A78CAA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7CB2CFD-4208-495C-859F-912898B8343D}" type="doc">
      <dgm:prSet loTypeId="urn:microsoft.com/office/officeart/2005/8/layout/vList4" loCatId="picture" qsTypeId="urn:microsoft.com/office/officeart/2005/8/quickstyle/simple1" qsCatId="simple" csTypeId="urn:microsoft.com/office/officeart/2005/8/colors/accent0_1" csCatId="mainScheme" phldr="1"/>
      <dgm:spPr/>
      <dgm:t>
        <a:bodyPr/>
        <a:lstStyle/>
        <a:p>
          <a:endParaRPr lang="en-GB"/>
        </a:p>
      </dgm:t>
    </dgm:pt>
    <dgm:pt modelId="{5318CC10-CF05-46D1-9695-979B5578F690}">
      <dgm:prSet phldrT="[Text]"/>
      <dgm:spPr/>
      <dgm:t>
        <a:bodyPr/>
        <a:lstStyle/>
        <a:p>
          <a:r>
            <a:rPr lang="en-GB" b="1" dirty="0"/>
            <a:t>New subjects, lessons and classmates</a:t>
          </a:r>
        </a:p>
        <a:p>
          <a:r>
            <a:rPr lang="en-GB" dirty="0"/>
            <a:t>+ Passion for subjects, new teachers, wider social circle</a:t>
          </a:r>
        </a:p>
        <a:p>
          <a:r>
            <a:rPr lang="en-GB" dirty="0"/>
            <a:t>- Increased workload, exam worries, deadlines, grades</a:t>
          </a:r>
        </a:p>
        <a:p>
          <a:r>
            <a:rPr lang="en-GB" b="1" dirty="0">
              <a:solidFill>
                <a:srgbClr val="7030A0"/>
              </a:solidFill>
            </a:rPr>
            <a:t>Strategy:</a:t>
          </a:r>
        </a:p>
      </dgm:t>
    </dgm:pt>
    <dgm:pt modelId="{78AEFCB1-67B8-488E-9FC8-B9DFB1918DBC}" type="parTrans" cxnId="{E046B002-89BA-49A9-81F3-F0D5D4AE428C}">
      <dgm:prSet/>
      <dgm:spPr/>
      <dgm:t>
        <a:bodyPr/>
        <a:lstStyle/>
        <a:p>
          <a:endParaRPr lang="en-GB"/>
        </a:p>
      </dgm:t>
    </dgm:pt>
    <dgm:pt modelId="{7D41415E-D19A-4D33-B67B-DD7BBD50437A}" type="sibTrans" cxnId="{E046B002-89BA-49A9-81F3-F0D5D4AE428C}">
      <dgm:prSet/>
      <dgm:spPr/>
      <dgm:t>
        <a:bodyPr/>
        <a:lstStyle/>
        <a:p>
          <a:endParaRPr lang="en-GB"/>
        </a:p>
      </dgm:t>
    </dgm:pt>
    <dgm:pt modelId="{1D4FDA26-A5B4-46A4-A636-AA16F032C75A}">
      <dgm:prSet phldrT="[Text]"/>
      <dgm:spPr/>
      <dgm:t>
        <a:bodyPr/>
        <a:lstStyle/>
        <a:p>
          <a:r>
            <a:rPr lang="en-GB" b="1" dirty="0"/>
            <a:t>Greater independence (e.g. being able to leave school/college site during the day etc.)</a:t>
          </a:r>
        </a:p>
        <a:p>
          <a:r>
            <a:rPr lang="en-GB" dirty="0"/>
            <a:t>+ Greater freedom, autonomy, ability to make own decisions</a:t>
          </a:r>
        </a:p>
        <a:p>
          <a:r>
            <a:rPr lang="en-GB" dirty="0"/>
            <a:t>- Greater responsibility to be organised, manage time etc.</a:t>
          </a:r>
        </a:p>
        <a:p>
          <a:r>
            <a:rPr lang="en-GB" b="1" dirty="0">
              <a:solidFill>
                <a:srgbClr val="7030A0"/>
              </a:solidFill>
            </a:rPr>
            <a:t>Strategy:</a:t>
          </a:r>
          <a:endParaRPr lang="en-GB" dirty="0"/>
        </a:p>
      </dgm:t>
    </dgm:pt>
    <dgm:pt modelId="{6D52C91D-F8C6-49A0-BFB9-B21097A19D51}" type="parTrans" cxnId="{35ECC949-386D-4D85-87A2-7CCCE2725717}">
      <dgm:prSet/>
      <dgm:spPr/>
      <dgm:t>
        <a:bodyPr/>
        <a:lstStyle/>
        <a:p>
          <a:endParaRPr lang="en-GB"/>
        </a:p>
      </dgm:t>
    </dgm:pt>
    <dgm:pt modelId="{67658264-CEAA-4A12-A2F0-D31F1F5A52E9}" type="sibTrans" cxnId="{35ECC949-386D-4D85-87A2-7CCCE2725717}">
      <dgm:prSet/>
      <dgm:spPr/>
      <dgm:t>
        <a:bodyPr/>
        <a:lstStyle/>
        <a:p>
          <a:endParaRPr lang="en-GB"/>
        </a:p>
      </dgm:t>
    </dgm:pt>
    <dgm:pt modelId="{93CE1475-ACC1-4D1C-8CFE-0FD4E8939CAC}">
      <dgm:prSet phldrT="[Text]"/>
      <dgm:spPr/>
      <dgm:t>
        <a:bodyPr/>
        <a:lstStyle/>
        <a:p>
          <a:r>
            <a:rPr lang="en-GB" b="1" dirty="0"/>
            <a:t>Planning for the future (e.g. career, university, apprenticeship etc.)</a:t>
          </a:r>
        </a:p>
        <a:p>
          <a:r>
            <a:rPr lang="en-GB" dirty="0"/>
            <a:t>+ Focus on own goals, make own decisions</a:t>
          </a:r>
        </a:p>
        <a:p>
          <a:r>
            <a:rPr lang="en-GB" dirty="0"/>
            <a:t>- Uncertainty about future, completing applications, interviews etc.</a:t>
          </a:r>
        </a:p>
        <a:p>
          <a:r>
            <a:rPr lang="en-GB" b="1" dirty="0">
              <a:solidFill>
                <a:srgbClr val="7030A0"/>
              </a:solidFill>
            </a:rPr>
            <a:t>Strategy:</a:t>
          </a:r>
          <a:endParaRPr lang="en-GB" dirty="0"/>
        </a:p>
      </dgm:t>
    </dgm:pt>
    <dgm:pt modelId="{EA8B9DB7-E7B3-4CCF-A16D-884C52786DED}" type="parTrans" cxnId="{9E52C863-F802-441E-B643-8D859125646E}">
      <dgm:prSet/>
      <dgm:spPr/>
      <dgm:t>
        <a:bodyPr/>
        <a:lstStyle/>
        <a:p>
          <a:endParaRPr lang="en-GB"/>
        </a:p>
      </dgm:t>
    </dgm:pt>
    <dgm:pt modelId="{B18122D8-9694-4EDA-9FEF-11D069D7F3BA}" type="sibTrans" cxnId="{9E52C863-F802-441E-B643-8D859125646E}">
      <dgm:prSet/>
      <dgm:spPr/>
      <dgm:t>
        <a:bodyPr/>
        <a:lstStyle/>
        <a:p>
          <a:endParaRPr lang="en-GB"/>
        </a:p>
      </dgm:t>
    </dgm:pt>
    <dgm:pt modelId="{58211227-290B-42BF-B0AD-7BF9AD081ABA}">
      <dgm:prSet phldrT="[Text]"/>
      <dgm:spPr/>
      <dgm:t>
        <a:bodyPr/>
        <a:lstStyle/>
        <a:p>
          <a:r>
            <a:rPr lang="en-GB" b="1" dirty="0"/>
            <a:t>Greater opportunities in personal life, (e.g. learning to drive, getting a part-time job etc.)</a:t>
          </a:r>
        </a:p>
        <a:p>
          <a:r>
            <a:rPr lang="en-GB" dirty="0"/>
            <a:t>+ learning new skills, increasing independence, meeting new people</a:t>
          </a:r>
        </a:p>
        <a:p>
          <a:r>
            <a:rPr lang="en-GB" dirty="0"/>
            <a:t>- Managing time, money etc.</a:t>
          </a:r>
        </a:p>
        <a:p>
          <a:r>
            <a:rPr lang="en-GB" b="1" dirty="0">
              <a:solidFill>
                <a:srgbClr val="7030A0"/>
              </a:solidFill>
            </a:rPr>
            <a:t>Strategy:</a:t>
          </a:r>
          <a:endParaRPr lang="en-GB" dirty="0"/>
        </a:p>
      </dgm:t>
    </dgm:pt>
    <dgm:pt modelId="{4AF3508D-4826-475C-8A12-1EA11E8EB42F}" type="parTrans" cxnId="{F4D23CEC-6AE9-4A2A-B2A4-B936B154864D}">
      <dgm:prSet/>
      <dgm:spPr/>
      <dgm:t>
        <a:bodyPr/>
        <a:lstStyle/>
        <a:p>
          <a:endParaRPr lang="en-GB"/>
        </a:p>
      </dgm:t>
    </dgm:pt>
    <dgm:pt modelId="{626D6C11-B266-462E-BE66-840ECAF5260C}" type="sibTrans" cxnId="{F4D23CEC-6AE9-4A2A-B2A4-B936B154864D}">
      <dgm:prSet/>
      <dgm:spPr/>
      <dgm:t>
        <a:bodyPr/>
        <a:lstStyle/>
        <a:p>
          <a:endParaRPr lang="en-GB"/>
        </a:p>
      </dgm:t>
    </dgm:pt>
    <dgm:pt modelId="{B5ED088C-C093-4F17-A179-3E103A6D3D30}" type="pres">
      <dgm:prSet presAssocID="{B7CB2CFD-4208-495C-859F-912898B8343D}" presName="linear" presStyleCnt="0">
        <dgm:presLayoutVars>
          <dgm:dir/>
          <dgm:resizeHandles val="exact"/>
        </dgm:presLayoutVars>
      </dgm:prSet>
      <dgm:spPr/>
    </dgm:pt>
    <dgm:pt modelId="{71758E18-5585-45D2-85D8-822A73116E32}" type="pres">
      <dgm:prSet presAssocID="{5318CC10-CF05-46D1-9695-979B5578F690}" presName="comp" presStyleCnt="0"/>
      <dgm:spPr/>
    </dgm:pt>
    <dgm:pt modelId="{30AAE1B2-B4D2-4681-B660-6190A7CD4873}" type="pres">
      <dgm:prSet presAssocID="{5318CC10-CF05-46D1-9695-979B5578F690}" presName="box" presStyleLbl="node1" presStyleIdx="0" presStyleCnt="4"/>
      <dgm:spPr/>
    </dgm:pt>
    <dgm:pt modelId="{20C32E9F-7AF2-4976-9630-C3B20AEA30C1}" type="pres">
      <dgm:prSet presAssocID="{5318CC10-CF05-46D1-9695-979B5578F690}" presName="img" presStyleLbl="fgImgPlace1" presStyleIdx="0" presStyleCnt="4"/>
      <dgm:spPr>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2000" b="-42000"/>
          </a:stretch>
        </a:blipFill>
      </dgm:spPr>
      <dgm:extLst>
        <a:ext uri="{E40237B7-FDA0-4F09-8148-C483321AD2D9}">
          <dgm14:cNvPr xmlns:dgm14="http://schemas.microsoft.com/office/drawing/2010/diagram" id="0" name="" descr="Children"/>
        </a:ext>
      </dgm:extLst>
    </dgm:pt>
    <dgm:pt modelId="{941B0E0D-7F5E-4935-A30D-23AAE226E542}" type="pres">
      <dgm:prSet presAssocID="{5318CC10-CF05-46D1-9695-979B5578F690}" presName="text" presStyleLbl="node1" presStyleIdx="0" presStyleCnt="4">
        <dgm:presLayoutVars>
          <dgm:bulletEnabled val="1"/>
        </dgm:presLayoutVars>
      </dgm:prSet>
      <dgm:spPr/>
    </dgm:pt>
    <dgm:pt modelId="{22FB9C38-E47F-4149-ABB1-949E3DBF2999}" type="pres">
      <dgm:prSet presAssocID="{7D41415E-D19A-4D33-B67B-DD7BBD50437A}" presName="spacer" presStyleCnt="0"/>
      <dgm:spPr/>
    </dgm:pt>
    <dgm:pt modelId="{83AEF373-8F40-4554-883D-8935DA718A02}" type="pres">
      <dgm:prSet presAssocID="{1D4FDA26-A5B4-46A4-A636-AA16F032C75A}" presName="comp" presStyleCnt="0"/>
      <dgm:spPr/>
    </dgm:pt>
    <dgm:pt modelId="{32481258-71B8-43FF-B104-BDC8A91EAF9B}" type="pres">
      <dgm:prSet presAssocID="{1D4FDA26-A5B4-46A4-A636-AA16F032C75A}" presName="box" presStyleLbl="node1" presStyleIdx="1" presStyleCnt="4"/>
      <dgm:spPr/>
    </dgm:pt>
    <dgm:pt modelId="{90D9C13A-8D6D-44BC-9229-042701ACC027}" type="pres">
      <dgm:prSet presAssocID="{1D4FDA26-A5B4-46A4-A636-AA16F032C75A}" presName="img" presStyleLbl="fgImgPlace1" presStyleIdx="1" presStyleCnt="4"/>
      <dgm:spPr>
        <a:blipFill>
          <a:blip xmlns:r="http://schemas.openxmlformats.org/officeDocument/2006/relationships" r:embed="rId3">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2000" b="-42000"/>
          </a:stretch>
        </a:blipFill>
      </dgm:spPr>
      <dgm:extLst>
        <a:ext uri="{E40237B7-FDA0-4F09-8148-C483321AD2D9}">
          <dgm14:cNvPr xmlns:dgm14="http://schemas.microsoft.com/office/drawing/2010/diagram" id="0" name="" descr="Footprints"/>
        </a:ext>
      </dgm:extLst>
    </dgm:pt>
    <dgm:pt modelId="{18D1156C-B337-4994-972D-A08D8289DAE8}" type="pres">
      <dgm:prSet presAssocID="{1D4FDA26-A5B4-46A4-A636-AA16F032C75A}" presName="text" presStyleLbl="node1" presStyleIdx="1" presStyleCnt="4">
        <dgm:presLayoutVars>
          <dgm:bulletEnabled val="1"/>
        </dgm:presLayoutVars>
      </dgm:prSet>
      <dgm:spPr/>
    </dgm:pt>
    <dgm:pt modelId="{5787B8A9-6CAF-431B-B033-D988112BD5AB}" type="pres">
      <dgm:prSet presAssocID="{67658264-CEAA-4A12-A2F0-D31F1F5A52E9}" presName="spacer" presStyleCnt="0"/>
      <dgm:spPr/>
    </dgm:pt>
    <dgm:pt modelId="{F402A963-AE62-48B2-94DA-37CE8D2F5044}" type="pres">
      <dgm:prSet presAssocID="{93CE1475-ACC1-4D1C-8CFE-0FD4E8939CAC}" presName="comp" presStyleCnt="0"/>
      <dgm:spPr/>
    </dgm:pt>
    <dgm:pt modelId="{4759A2A3-6A18-4512-8397-EDD325589F1F}" type="pres">
      <dgm:prSet presAssocID="{93CE1475-ACC1-4D1C-8CFE-0FD4E8939CAC}" presName="box" presStyleLbl="node1" presStyleIdx="2" presStyleCnt="4"/>
      <dgm:spPr/>
    </dgm:pt>
    <dgm:pt modelId="{4963BF0A-558C-42E2-8D67-B6969BAE80AE}" type="pres">
      <dgm:prSet presAssocID="{93CE1475-ACC1-4D1C-8CFE-0FD4E8939CAC}" presName="img" presStyleLbl="fgImgPlace1" presStyleIdx="2" presStyleCnt="4"/>
      <dgm:spPr>
        <a:blipFill>
          <a:blip xmlns:r="http://schemas.openxmlformats.org/officeDocument/2006/relationships" r:embed="rId5">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dgm:spPr>
      <dgm:extLst>
        <a:ext uri="{E40237B7-FDA0-4F09-8148-C483321AD2D9}">
          <dgm14:cNvPr xmlns:dgm14="http://schemas.microsoft.com/office/drawing/2010/diagram" id="0" name="" descr="Graduation cap"/>
        </a:ext>
      </dgm:extLst>
    </dgm:pt>
    <dgm:pt modelId="{D2589894-2519-420B-A630-FC94C0196C8E}" type="pres">
      <dgm:prSet presAssocID="{93CE1475-ACC1-4D1C-8CFE-0FD4E8939CAC}" presName="text" presStyleLbl="node1" presStyleIdx="2" presStyleCnt="4">
        <dgm:presLayoutVars>
          <dgm:bulletEnabled val="1"/>
        </dgm:presLayoutVars>
      </dgm:prSet>
      <dgm:spPr/>
    </dgm:pt>
    <dgm:pt modelId="{07048228-39A9-40F6-8863-2B8E5D4B4B98}" type="pres">
      <dgm:prSet presAssocID="{B18122D8-9694-4EDA-9FEF-11D069D7F3BA}" presName="spacer" presStyleCnt="0"/>
      <dgm:spPr/>
    </dgm:pt>
    <dgm:pt modelId="{DD4299E4-EC0A-4623-B391-E69B421FDBE9}" type="pres">
      <dgm:prSet presAssocID="{58211227-290B-42BF-B0AD-7BF9AD081ABA}" presName="comp" presStyleCnt="0"/>
      <dgm:spPr/>
    </dgm:pt>
    <dgm:pt modelId="{39E5CE49-3F28-45FB-AEF4-C5FFA4D0E935}" type="pres">
      <dgm:prSet presAssocID="{58211227-290B-42BF-B0AD-7BF9AD081ABA}" presName="box" presStyleLbl="node1" presStyleIdx="3" presStyleCnt="4"/>
      <dgm:spPr/>
    </dgm:pt>
    <dgm:pt modelId="{0FB21FDA-A716-4ADE-A153-94A685A28705}" type="pres">
      <dgm:prSet presAssocID="{58211227-290B-42BF-B0AD-7BF9AD081ABA}" presName="img" presStyleLbl="fgImgPlace1" presStyleIdx="3" presStyleCnt="4"/>
      <dgm:spPr>
        <a:blipFill>
          <a:blip xmlns:r="http://schemas.openxmlformats.org/officeDocument/2006/relationships" r:embed="rId7">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5000" b="-25000"/>
          </a:stretch>
        </a:blipFill>
      </dgm:spPr>
      <dgm:extLst>
        <a:ext uri="{E40237B7-FDA0-4F09-8148-C483321AD2D9}">
          <dgm14:cNvPr xmlns:dgm14="http://schemas.microsoft.com/office/drawing/2010/diagram" id="0" name="" descr="Car"/>
        </a:ext>
      </dgm:extLst>
    </dgm:pt>
    <dgm:pt modelId="{89747E45-2359-4F41-B4BB-07C57A78CAA2}" type="pres">
      <dgm:prSet presAssocID="{58211227-290B-42BF-B0AD-7BF9AD081ABA}" presName="text" presStyleLbl="node1" presStyleIdx="3" presStyleCnt="4">
        <dgm:presLayoutVars>
          <dgm:bulletEnabled val="1"/>
        </dgm:presLayoutVars>
      </dgm:prSet>
      <dgm:spPr/>
    </dgm:pt>
  </dgm:ptLst>
  <dgm:cxnLst>
    <dgm:cxn modelId="{E046B002-89BA-49A9-81F3-F0D5D4AE428C}" srcId="{B7CB2CFD-4208-495C-859F-912898B8343D}" destId="{5318CC10-CF05-46D1-9695-979B5578F690}" srcOrd="0" destOrd="0" parTransId="{78AEFCB1-67B8-488E-9FC8-B9DFB1918DBC}" sibTransId="{7D41415E-D19A-4D33-B67B-DD7BBD50437A}"/>
    <dgm:cxn modelId="{31E0F902-37BD-4C98-8752-1B20A61D8464}" type="presOf" srcId="{5318CC10-CF05-46D1-9695-979B5578F690}" destId="{941B0E0D-7F5E-4935-A30D-23AAE226E542}" srcOrd="1" destOrd="0" presId="urn:microsoft.com/office/officeart/2005/8/layout/vList4"/>
    <dgm:cxn modelId="{59D1EE13-6EFC-48F3-BD26-6DACC3C80A26}" type="presOf" srcId="{93CE1475-ACC1-4D1C-8CFE-0FD4E8939CAC}" destId="{4759A2A3-6A18-4512-8397-EDD325589F1F}" srcOrd="0" destOrd="0" presId="urn:microsoft.com/office/officeart/2005/8/layout/vList4"/>
    <dgm:cxn modelId="{50627E5B-001A-470A-A3B0-3FA25F560E9A}" type="presOf" srcId="{58211227-290B-42BF-B0AD-7BF9AD081ABA}" destId="{89747E45-2359-4F41-B4BB-07C57A78CAA2}" srcOrd="1" destOrd="0" presId="urn:microsoft.com/office/officeart/2005/8/layout/vList4"/>
    <dgm:cxn modelId="{4CC75041-724E-4509-BFC6-E3A778919D70}" type="presOf" srcId="{93CE1475-ACC1-4D1C-8CFE-0FD4E8939CAC}" destId="{D2589894-2519-420B-A630-FC94C0196C8E}" srcOrd="1" destOrd="0" presId="urn:microsoft.com/office/officeart/2005/8/layout/vList4"/>
    <dgm:cxn modelId="{9E52C863-F802-441E-B643-8D859125646E}" srcId="{B7CB2CFD-4208-495C-859F-912898B8343D}" destId="{93CE1475-ACC1-4D1C-8CFE-0FD4E8939CAC}" srcOrd="2" destOrd="0" parTransId="{EA8B9DB7-E7B3-4CCF-A16D-884C52786DED}" sibTransId="{B18122D8-9694-4EDA-9FEF-11D069D7F3BA}"/>
    <dgm:cxn modelId="{35ECC949-386D-4D85-87A2-7CCCE2725717}" srcId="{B7CB2CFD-4208-495C-859F-912898B8343D}" destId="{1D4FDA26-A5B4-46A4-A636-AA16F032C75A}" srcOrd="1" destOrd="0" parTransId="{6D52C91D-F8C6-49A0-BFB9-B21097A19D51}" sibTransId="{67658264-CEAA-4A12-A2F0-D31F1F5A52E9}"/>
    <dgm:cxn modelId="{CCD8215A-CF5D-4B28-9347-F08063E29BF8}" type="presOf" srcId="{1D4FDA26-A5B4-46A4-A636-AA16F032C75A}" destId="{18D1156C-B337-4994-972D-A08D8289DAE8}" srcOrd="1" destOrd="0" presId="urn:microsoft.com/office/officeart/2005/8/layout/vList4"/>
    <dgm:cxn modelId="{2F16E57D-475D-4BEE-85E0-67228BDB3B61}" type="presOf" srcId="{58211227-290B-42BF-B0AD-7BF9AD081ABA}" destId="{39E5CE49-3F28-45FB-AEF4-C5FFA4D0E935}" srcOrd="0" destOrd="0" presId="urn:microsoft.com/office/officeart/2005/8/layout/vList4"/>
    <dgm:cxn modelId="{B1F9B288-D3D1-4689-B962-83BDE600F3EE}" type="presOf" srcId="{1D4FDA26-A5B4-46A4-A636-AA16F032C75A}" destId="{32481258-71B8-43FF-B104-BDC8A91EAF9B}" srcOrd="0" destOrd="0" presId="urn:microsoft.com/office/officeart/2005/8/layout/vList4"/>
    <dgm:cxn modelId="{F472D1E1-C966-497F-BFEC-F3C8008438A6}" type="presOf" srcId="{5318CC10-CF05-46D1-9695-979B5578F690}" destId="{30AAE1B2-B4D2-4681-B660-6190A7CD4873}" srcOrd="0" destOrd="0" presId="urn:microsoft.com/office/officeart/2005/8/layout/vList4"/>
    <dgm:cxn modelId="{F4D23CEC-6AE9-4A2A-B2A4-B936B154864D}" srcId="{B7CB2CFD-4208-495C-859F-912898B8343D}" destId="{58211227-290B-42BF-B0AD-7BF9AD081ABA}" srcOrd="3" destOrd="0" parTransId="{4AF3508D-4826-475C-8A12-1EA11E8EB42F}" sibTransId="{626D6C11-B266-462E-BE66-840ECAF5260C}"/>
    <dgm:cxn modelId="{4E3E3CF8-6314-4AE2-B158-897D2105E67A}" type="presOf" srcId="{B7CB2CFD-4208-495C-859F-912898B8343D}" destId="{B5ED088C-C093-4F17-A179-3E103A6D3D30}" srcOrd="0" destOrd="0" presId="urn:microsoft.com/office/officeart/2005/8/layout/vList4"/>
    <dgm:cxn modelId="{B8F25297-5E8F-4159-B7A2-33268267E5BD}" type="presParOf" srcId="{B5ED088C-C093-4F17-A179-3E103A6D3D30}" destId="{71758E18-5585-45D2-85D8-822A73116E32}" srcOrd="0" destOrd="0" presId="urn:microsoft.com/office/officeart/2005/8/layout/vList4"/>
    <dgm:cxn modelId="{85B953E6-8C2F-4FCA-B062-E0A8802D0852}" type="presParOf" srcId="{71758E18-5585-45D2-85D8-822A73116E32}" destId="{30AAE1B2-B4D2-4681-B660-6190A7CD4873}" srcOrd="0" destOrd="0" presId="urn:microsoft.com/office/officeart/2005/8/layout/vList4"/>
    <dgm:cxn modelId="{475D02CD-7F85-4978-87BE-4D9B31A31CAE}" type="presParOf" srcId="{71758E18-5585-45D2-85D8-822A73116E32}" destId="{20C32E9F-7AF2-4976-9630-C3B20AEA30C1}" srcOrd="1" destOrd="0" presId="urn:microsoft.com/office/officeart/2005/8/layout/vList4"/>
    <dgm:cxn modelId="{16FF4937-D6C9-49E1-B396-AC57A4CC7DF7}" type="presParOf" srcId="{71758E18-5585-45D2-85D8-822A73116E32}" destId="{941B0E0D-7F5E-4935-A30D-23AAE226E542}" srcOrd="2" destOrd="0" presId="urn:microsoft.com/office/officeart/2005/8/layout/vList4"/>
    <dgm:cxn modelId="{992E9391-77C3-46E6-B6F0-74A118B0B950}" type="presParOf" srcId="{B5ED088C-C093-4F17-A179-3E103A6D3D30}" destId="{22FB9C38-E47F-4149-ABB1-949E3DBF2999}" srcOrd="1" destOrd="0" presId="urn:microsoft.com/office/officeart/2005/8/layout/vList4"/>
    <dgm:cxn modelId="{3D88CDF6-7743-40B5-A062-2524EB53A545}" type="presParOf" srcId="{B5ED088C-C093-4F17-A179-3E103A6D3D30}" destId="{83AEF373-8F40-4554-883D-8935DA718A02}" srcOrd="2" destOrd="0" presId="urn:microsoft.com/office/officeart/2005/8/layout/vList4"/>
    <dgm:cxn modelId="{7237EE8C-093A-489C-8274-4EA1BD4C460B}" type="presParOf" srcId="{83AEF373-8F40-4554-883D-8935DA718A02}" destId="{32481258-71B8-43FF-B104-BDC8A91EAF9B}" srcOrd="0" destOrd="0" presId="urn:microsoft.com/office/officeart/2005/8/layout/vList4"/>
    <dgm:cxn modelId="{F902DF9E-4CC0-4C93-9951-99FAFB3C3421}" type="presParOf" srcId="{83AEF373-8F40-4554-883D-8935DA718A02}" destId="{90D9C13A-8D6D-44BC-9229-042701ACC027}" srcOrd="1" destOrd="0" presId="urn:microsoft.com/office/officeart/2005/8/layout/vList4"/>
    <dgm:cxn modelId="{9C555FF8-C2EB-4FCD-8E9A-BDF6AB630D54}" type="presParOf" srcId="{83AEF373-8F40-4554-883D-8935DA718A02}" destId="{18D1156C-B337-4994-972D-A08D8289DAE8}" srcOrd="2" destOrd="0" presId="urn:microsoft.com/office/officeart/2005/8/layout/vList4"/>
    <dgm:cxn modelId="{AB3B87C2-9648-45CD-AD0E-9F9FFCCB9DFC}" type="presParOf" srcId="{B5ED088C-C093-4F17-A179-3E103A6D3D30}" destId="{5787B8A9-6CAF-431B-B033-D988112BD5AB}" srcOrd="3" destOrd="0" presId="urn:microsoft.com/office/officeart/2005/8/layout/vList4"/>
    <dgm:cxn modelId="{9E3908BE-494A-4C72-8C40-4C0D204EE860}" type="presParOf" srcId="{B5ED088C-C093-4F17-A179-3E103A6D3D30}" destId="{F402A963-AE62-48B2-94DA-37CE8D2F5044}" srcOrd="4" destOrd="0" presId="urn:microsoft.com/office/officeart/2005/8/layout/vList4"/>
    <dgm:cxn modelId="{C0269B4B-6803-4823-8608-AAB65E1B122B}" type="presParOf" srcId="{F402A963-AE62-48B2-94DA-37CE8D2F5044}" destId="{4759A2A3-6A18-4512-8397-EDD325589F1F}" srcOrd="0" destOrd="0" presId="urn:microsoft.com/office/officeart/2005/8/layout/vList4"/>
    <dgm:cxn modelId="{515EAA56-7F64-4879-9C7C-E17B9567DCE5}" type="presParOf" srcId="{F402A963-AE62-48B2-94DA-37CE8D2F5044}" destId="{4963BF0A-558C-42E2-8D67-B6969BAE80AE}" srcOrd="1" destOrd="0" presId="urn:microsoft.com/office/officeart/2005/8/layout/vList4"/>
    <dgm:cxn modelId="{42E20C8C-1400-4536-B0E8-9DC75A9C0764}" type="presParOf" srcId="{F402A963-AE62-48B2-94DA-37CE8D2F5044}" destId="{D2589894-2519-420B-A630-FC94C0196C8E}" srcOrd="2" destOrd="0" presId="urn:microsoft.com/office/officeart/2005/8/layout/vList4"/>
    <dgm:cxn modelId="{F863F635-5630-4478-B053-5FC56B19C48B}" type="presParOf" srcId="{B5ED088C-C093-4F17-A179-3E103A6D3D30}" destId="{07048228-39A9-40F6-8863-2B8E5D4B4B98}" srcOrd="5" destOrd="0" presId="urn:microsoft.com/office/officeart/2005/8/layout/vList4"/>
    <dgm:cxn modelId="{66734BCD-89CF-4E2C-8577-3FD9D068CDD4}" type="presParOf" srcId="{B5ED088C-C093-4F17-A179-3E103A6D3D30}" destId="{DD4299E4-EC0A-4623-B391-E69B421FDBE9}" srcOrd="6" destOrd="0" presId="urn:microsoft.com/office/officeart/2005/8/layout/vList4"/>
    <dgm:cxn modelId="{07D4890B-0B61-47FA-90FB-7AB50C8FD716}" type="presParOf" srcId="{DD4299E4-EC0A-4623-B391-E69B421FDBE9}" destId="{39E5CE49-3F28-45FB-AEF4-C5FFA4D0E935}" srcOrd="0" destOrd="0" presId="urn:microsoft.com/office/officeart/2005/8/layout/vList4"/>
    <dgm:cxn modelId="{ECBA7D87-6F3E-4BBB-BF9E-60F30D28739D}" type="presParOf" srcId="{DD4299E4-EC0A-4623-B391-E69B421FDBE9}" destId="{0FB21FDA-A716-4ADE-A153-94A685A28705}" srcOrd="1" destOrd="0" presId="urn:microsoft.com/office/officeart/2005/8/layout/vList4"/>
    <dgm:cxn modelId="{9F608DEB-6D3E-45D9-858C-8D68A763396F}" type="presParOf" srcId="{DD4299E4-EC0A-4623-B391-E69B421FDBE9}" destId="{89747E45-2359-4F41-B4BB-07C57A78CAA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AE1B2-B4D2-4681-B660-6190A7CD4873}">
      <dsp:nvSpPr>
        <dsp:cNvPr id="0" name=""/>
        <dsp:cNvSpPr/>
      </dsp:nvSpPr>
      <dsp:spPr>
        <a:xfrm>
          <a:off x="0" y="0"/>
          <a:ext cx="4278372" cy="98510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dirty="0"/>
            <a:t>New subjects, lessons and classmates</a:t>
          </a:r>
        </a:p>
        <a:p>
          <a:pPr marL="0" lvl="0" indent="0" algn="l" defTabSz="577850">
            <a:lnSpc>
              <a:spcPct val="90000"/>
            </a:lnSpc>
            <a:spcBef>
              <a:spcPct val="0"/>
            </a:spcBef>
            <a:spcAft>
              <a:spcPct val="35000"/>
            </a:spcAft>
            <a:buNone/>
          </a:pPr>
          <a:r>
            <a:rPr lang="en-GB" sz="1300" kern="1200" dirty="0"/>
            <a:t>+ </a:t>
          </a:r>
        </a:p>
        <a:p>
          <a:pPr marL="0" lvl="0" indent="0" algn="l" defTabSz="577850">
            <a:lnSpc>
              <a:spcPct val="90000"/>
            </a:lnSpc>
            <a:spcBef>
              <a:spcPct val="0"/>
            </a:spcBef>
            <a:spcAft>
              <a:spcPct val="35000"/>
            </a:spcAft>
            <a:buNone/>
          </a:pPr>
          <a:r>
            <a:rPr lang="en-GB" sz="1300" kern="1200" dirty="0"/>
            <a:t>- </a:t>
          </a:r>
        </a:p>
      </dsp:txBody>
      <dsp:txXfrm>
        <a:off x="954185" y="0"/>
        <a:ext cx="3324186" cy="985106"/>
      </dsp:txXfrm>
    </dsp:sp>
    <dsp:sp modelId="{20C32E9F-7AF2-4976-9630-C3B20AEA30C1}">
      <dsp:nvSpPr>
        <dsp:cNvPr id="0" name=""/>
        <dsp:cNvSpPr/>
      </dsp:nvSpPr>
      <dsp:spPr>
        <a:xfrm>
          <a:off x="98510" y="98510"/>
          <a:ext cx="855674" cy="788084"/>
        </a:xfrm>
        <a:prstGeom prst="roundRect">
          <a:avLst>
            <a:gd name="adj" fmla="val 10000"/>
          </a:avLst>
        </a:prstGeom>
        <a:blipFill>
          <a:blip xmlns:r="http://schemas.openxmlformats.org/officeDocument/2006/relationships" r:embed="rId1"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2000" b="-4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81258-71B8-43FF-B104-BDC8A91EAF9B}">
      <dsp:nvSpPr>
        <dsp:cNvPr id="0" name=""/>
        <dsp:cNvSpPr/>
      </dsp:nvSpPr>
      <dsp:spPr>
        <a:xfrm>
          <a:off x="0" y="1083616"/>
          <a:ext cx="4278372" cy="98510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Greater independence (e.g. being able to leave school/college site during the day)</a:t>
          </a:r>
        </a:p>
        <a:p>
          <a:pPr marL="0" lvl="0" indent="0" algn="l" defTabSz="577850">
            <a:lnSpc>
              <a:spcPct val="90000"/>
            </a:lnSpc>
            <a:spcBef>
              <a:spcPct val="0"/>
            </a:spcBef>
            <a:spcAft>
              <a:spcPct val="35000"/>
            </a:spcAft>
            <a:buNone/>
          </a:pPr>
          <a:r>
            <a:rPr lang="en-GB" sz="1300" kern="1200"/>
            <a:t>+</a:t>
          </a:r>
        </a:p>
        <a:p>
          <a:pPr marL="0" lvl="0" indent="0" algn="l" defTabSz="577850">
            <a:lnSpc>
              <a:spcPct val="90000"/>
            </a:lnSpc>
            <a:spcBef>
              <a:spcPct val="0"/>
            </a:spcBef>
            <a:spcAft>
              <a:spcPct val="35000"/>
            </a:spcAft>
            <a:buNone/>
          </a:pPr>
          <a:r>
            <a:rPr lang="en-GB" sz="1300" kern="1200"/>
            <a:t>-</a:t>
          </a:r>
        </a:p>
      </dsp:txBody>
      <dsp:txXfrm>
        <a:off x="954185" y="1083616"/>
        <a:ext cx="3324186" cy="985106"/>
      </dsp:txXfrm>
    </dsp:sp>
    <dsp:sp modelId="{90D9C13A-8D6D-44BC-9229-042701ACC027}">
      <dsp:nvSpPr>
        <dsp:cNvPr id="0" name=""/>
        <dsp:cNvSpPr/>
      </dsp:nvSpPr>
      <dsp:spPr>
        <a:xfrm>
          <a:off x="98510" y="1182127"/>
          <a:ext cx="855674" cy="788084"/>
        </a:xfrm>
        <a:prstGeom prst="roundRect">
          <a:avLst>
            <a:gd name="adj" fmla="val 10000"/>
          </a:avLst>
        </a:prstGeom>
        <a:blipFill>
          <a:blip xmlns:r="http://schemas.openxmlformats.org/officeDocument/2006/relationships" r:embed="rId3"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2000" b="-4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9A2A3-6A18-4512-8397-EDD325589F1F}">
      <dsp:nvSpPr>
        <dsp:cNvPr id="0" name=""/>
        <dsp:cNvSpPr/>
      </dsp:nvSpPr>
      <dsp:spPr>
        <a:xfrm>
          <a:off x="0" y="2167233"/>
          <a:ext cx="4278372" cy="98510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Planning for the future (e.g. career, university, apprenticeship etc.)</a:t>
          </a:r>
        </a:p>
        <a:p>
          <a:pPr marL="0" lvl="0" indent="0" algn="l" defTabSz="577850">
            <a:lnSpc>
              <a:spcPct val="90000"/>
            </a:lnSpc>
            <a:spcBef>
              <a:spcPct val="0"/>
            </a:spcBef>
            <a:spcAft>
              <a:spcPct val="35000"/>
            </a:spcAft>
            <a:buNone/>
          </a:pPr>
          <a:r>
            <a:rPr lang="en-GB" sz="1300" kern="1200"/>
            <a:t>+</a:t>
          </a:r>
        </a:p>
        <a:p>
          <a:pPr marL="0" lvl="0" indent="0" algn="l" defTabSz="577850">
            <a:lnSpc>
              <a:spcPct val="90000"/>
            </a:lnSpc>
            <a:spcBef>
              <a:spcPct val="0"/>
            </a:spcBef>
            <a:spcAft>
              <a:spcPct val="35000"/>
            </a:spcAft>
            <a:buNone/>
          </a:pPr>
          <a:r>
            <a:rPr lang="en-GB" sz="1300" kern="1200"/>
            <a:t>-</a:t>
          </a:r>
        </a:p>
      </dsp:txBody>
      <dsp:txXfrm>
        <a:off x="954185" y="2167233"/>
        <a:ext cx="3324186" cy="985106"/>
      </dsp:txXfrm>
    </dsp:sp>
    <dsp:sp modelId="{4963BF0A-558C-42E2-8D67-B6969BAE80AE}">
      <dsp:nvSpPr>
        <dsp:cNvPr id="0" name=""/>
        <dsp:cNvSpPr/>
      </dsp:nvSpPr>
      <dsp:spPr>
        <a:xfrm>
          <a:off x="98510" y="2265744"/>
          <a:ext cx="855674" cy="788084"/>
        </a:xfrm>
        <a:prstGeom prst="roundRect">
          <a:avLst>
            <a:gd name="adj" fmla="val 10000"/>
          </a:avLst>
        </a:prstGeom>
        <a:blipFill>
          <a:blip xmlns:r="http://schemas.openxmlformats.org/officeDocument/2006/relationships" r:embed="rId5"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5CE49-3F28-45FB-AEF4-C5FFA4D0E935}">
      <dsp:nvSpPr>
        <dsp:cNvPr id="0" name=""/>
        <dsp:cNvSpPr/>
      </dsp:nvSpPr>
      <dsp:spPr>
        <a:xfrm>
          <a:off x="0" y="3250850"/>
          <a:ext cx="4278372" cy="98510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Greater opportunities in personal life, (e.g. learning to drive, getting a part-time job etc.)</a:t>
          </a:r>
        </a:p>
        <a:p>
          <a:pPr marL="0" lvl="0" indent="0" algn="l" defTabSz="577850">
            <a:lnSpc>
              <a:spcPct val="90000"/>
            </a:lnSpc>
            <a:spcBef>
              <a:spcPct val="0"/>
            </a:spcBef>
            <a:spcAft>
              <a:spcPct val="35000"/>
            </a:spcAft>
            <a:buNone/>
          </a:pPr>
          <a:r>
            <a:rPr lang="en-GB" sz="1300" kern="1200"/>
            <a:t>+</a:t>
          </a:r>
        </a:p>
        <a:p>
          <a:pPr marL="0" lvl="0" indent="0" algn="l" defTabSz="577850">
            <a:lnSpc>
              <a:spcPct val="90000"/>
            </a:lnSpc>
            <a:spcBef>
              <a:spcPct val="0"/>
            </a:spcBef>
            <a:spcAft>
              <a:spcPct val="35000"/>
            </a:spcAft>
            <a:buNone/>
          </a:pPr>
          <a:r>
            <a:rPr lang="en-GB" sz="1300" kern="1200"/>
            <a:t>-</a:t>
          </a:r>
        </a:p>
      </dsp:txBody>
      <dsp:txXfrm>
        <a:off x="954185" y="3250850"/>
        <a:ext cx="3324186" cy="985106"/>
      </dsp:txXfrm>
    </dsp:sp>
    <dsp:sp modelId="{0FB21FDA-A716-4ADE-A153-94A685A28705}">
      <dsp:nvSpPr>
        <dsp:cNvPr id="0" name=""/>
        <dsp:cNvSpPr/>
      </dsp:nvSpPr>
      <dsp:spPr>
        <a:xfrm>
          <a:off x="98510" y="3349360"/>
          <a:ext cx="855674" cy="788084"/>
        </a:xfrm>
        <a:prstGeom prst="roundRect">
          <a:avLst>
            <a:gd name="adj" fmla="val 10000"/>
          </a:avLst>
        </a:prstGeom>
        <a:blipFill>
          <a:blip xmlns:r="http://schemas.openxmlformats.org/officeDocument/2006/relationships" r:embed="rId7" cstate="print">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5000" b="-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AE1B2-B4D2-4681-B660-6190A7CD4873}">
      <dsp:nvSpPr>
        <dsp:cNvPr id="0" name=""/>
        <dsp:cNvSpPr/>
      </dsp:nvSpPr>
      <dsp:spPr>
        <a:xfrm>
          <a:off x="0" y="0"/>
          <a:ext cx="7713851" cy="12393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t>New subjects, lessons and classmates</a:t>
          </a:r>
        </a:p>
        <a:p>
          <a:pPr marL="0" lvl="0" indent="0" algn="l" defTabSz="577850">
            <a:lnSpc>
              <a:spcPct val="90000"/>
            </a:lnSpc>
            <a:spcBef>
              <a:spcPct val="0"/>
            </a:spcBef>
            <a:spcAft>
              <a:spcPct val="35000"/>
            </a:spcAft>
            <a:buNone/>
          </a:pPr>
          <a:r>
            <a:rPr lang="en-GB" sz="1300" kern="1200" dirty="0"/>
            <a:t>+ Passion for subjects, new teachers, wider social circle</a:t>
          </a:r>
        </a:p>
        <a:p>
          <a:pPr marL="0" lvl="0" indent="0" algn="l" defTabSz="577850">
            <a:lnSpc>
              <a:spcPct val="90000"/>
            </a:lnSpc>
            <a:spcBef>
              <a:spcPct val="0"/>
            </a:spcBef>
            <a:spcAft>
              <a:spcPct val="35000"/>
            </a:spcAft>
            <a:buNone/>
          </a:pPr>
          <a:r>
            <a:rPr lang="en-GB" sz="1300" kern="1200" dirty="0"/>
            <a:t>- Increased workload, exam worries, deadlines, grades</a:t>
          </a:r>
        </a:p>
        <a:p>
          <a:pPr marL="0" lvl="0" indent="0" algn="l" defTabSz="577850">
            <a:lnSpc>
              <a:spcPct val="90000"/>
            </a:lnSpc>
            <a:spcBef>
              <a:spcPct val="0"/>
            </a:spcBef>
            <a:spcAft>
              <a:spcPct val="35000"/>
            </a:spcAft>
            <a:buNone/>
          </a:pPr>
          <a:r>
            <a:rPr lang="en-GB" sz="1300" b="1" kern="1200" dirty="0">
              <a:solidFill>
                <a:srgbClr val="7030A0"/>
              </a:solidFill>
            </a:rPr>
            <a:t>Strategy:</a:t>
          </a:r>
        </a:p>
      </dsp:txBody>
      <dsp:txXfrm>
        <a:off x="1666707" y="0"/>
        <a:ext cx="6047143" cy="1239368"/>
      </dsp:txXfrm>
    </dsp:sp>
    <dsp:sp modelId="{20C32E9F-7AF2-4976-9630-C3B20AEA30C1}">
      <dsp:nvSpPr>
        <dsp:cNvPr id="0" name=""/>
        <dsp:cNvSpPr/>
      </dsp:nvSpPr>
      <dsp:spPr>
        <a:xfrm>
          <a:off x="123936" y="123936"/>
          <a:ext cx="1542770" cy="991494"/>
        </a:xfrm>
        <a:prstGeom prst="roundRect">
          <a:avLst>
            <a:gd name="adj" fmla="val 10000"/>
          </a:avLst>
        </a:prstGeom>
        <a:blipFill>
          <a:blip xmlns:r="http://schemas.openxmlformats.org/officeDocument/2006/relationships" r:embed="rId1">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42000" b="-4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81258-71B8-43FF-B104-BDC8A91EAF9B}">
      <dsp:nvSpPr>
        <dsp:cNvPr id="0" name=""/>
        <dsp:cNvSpPr/>
      </dsp:nvSpPr>
      <dsp:spPr>
        <a:xfrm>
          <a:off x="0" y="1363304"/>
          <a:ext cx="7713851" cy="12393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t>Greater independence (e.g. being able to leave school/college site during the day etc.)</a:t>
          </a:r>
        </a:p>
        <a:p>
          <a:pPr marL="0" lvl="0" indent="0" algn="l" defTabSz="577850">
            <a:lnSpc>
              <a:spcPct val="90000"/>
            </a:lnSpc>
            <a:spcBef>
              <a:spcPct val="0"/>
            </a:spcBef>
            <a:spcAft>
              <a:spcPct val="35000"/>
            </a:spcAft>
            <a:buNone/>
          </a:pPr>
          <a:r>
            <a:rPr lang="en-GB" sz="1300" kern="1200" dirty="0"/>
            <a:t>+ Greater freedom, autonomy, ability to make own decisions</a:t>
          </a:r>
        </a:p>
        <a:p>
          <a:pPr marL="0" lvl="0" indent="0" algn="l" defTabSz="577850">
            <a:lnSpc>
              <a:spcPct val="90000"/>
            </a:lnSpc>
            <a:spcBef>
              <a:spcPct val="0"/>
            </a:spcBef>
            <a:spcAft>
              <a:spcPct val="35000"/>
            </a:spcAft>
            <a:buNone/>
          </a:pPr>
          <a:r>
            <a:rPr lang="en-GB" sz="1300" kern="1200" dirty="0"/>
            <a:t>- Greater responsibility to be organised, manage time etc.</a:t>
          </a:r>
        </a:p>
        <a:p>
          <a:pPr marL="0" lvl="0" indent="0" algn="l" defTabSz="577850">
            <a:lnSpc>
              <a:spcPct val="90000"/>
            </a:lnSpc>
            <a:spcBef>
              <a:spcPct val="0"/>
            </a:spcBef>
            <a:spcAft>
              <a:spcPct val="35000"/>
            </a:spcAft>
            <a:buNone/>
          </a:pPr>
          <a:r>
            <a:rPr lang="en-GB" sz="1300" b="1" kern="1200" dirty="0">
              <a:solidFill>
                <a:srgbClr val="7030A0"/>
              </a:solidFill>
            </a:rPr>
            <a:t>Strategy:</a:t>
          </a:r>
          <a:endParaRPr lang="en-GB" sz="1300" kern="1200" dirty="0"/>
        </a:p>
      </dsp:txBody>
      <dsp:txXfrm>
        <a:off x="1666707" y="1363304"/>
        <a:ext cx="6047143" cy="1239368"/>
      </dsp:txXfrm>
    </dsp:sp>
    <dsp:sp modelId="{90D9C13A-8D6D-44BC-9229-042701ACC027}">
      <dsp:nvSpPr>
        <dsp:cNvPr id="0" name=""/>
        <dsp:cNvSpPr/>
      </dsp:nvSpPr>
      <dsp:spPr>
        <a:xfrm>
          <a:off x="123936" y="1487241"/>
          <a:ext cx="1542770" cy="991494"/>
        </a:xfrm>
        <a:prstGeom prst="roundRect">
          <a:avLst>
            <a:gd name="adj" fmla="val 10000"/>
          </a:avLst>
        </a:prstGeom>
        <a:blipFill>
          <a:blip xmlns:r="http://schemas.openxmlformats.org/officeDocument/2006/relationships" r:embed="rId3">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2000" b="-4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9A2A3-6A18-4512-8397-EDD325589F1F}">
      <dsp:nvSpPr>
        <dsp:cNvPr id="0" name=""/>
        <dsp:cNvSpPr/>
      </dsp:nvSpPr>
      <dsp:spPr>
        <a:xfrm>
          <a:off x="0" y="2726609"/>
          <a:ext cx="7713851" cy="12393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t>Planning for the future (e.g. career, university, apprenticeship etc.)</a:t>
          </a:r>
        </a:p>
        <a:p>
          <a:pPr marL="0" lvl="0" indent="0" algn="l" defTabSz="577850">
            <a:lnSpc>
              <a:spcPct val="90000"/>
            </a:lnSpc>
            <a:spcBef>
              <a:spcPct val="0"/>
            </a:spcBef>
            <a:spcAft>
              <a:spcPct val="35000"/>
            </a:spcAft>
            <a:buNone/>
          </a:pPr>
          <a:r>
            <a:rPr lang="en-GB" sz="1300" kern="1200" dirty="0"/>
            <a:t>+ Focus on own goals, make own decisions</a:t>
          </a:r>
        </a:p>
        <a:p>
          <a:pPr marL="0" lvl="0" indent="0" algn="l" defTabSz="577850">
            <a:lnSpc>
              <a:spcPct val="90000"/>
            </a:lnSpc>
            <a:spcBef>
              <a:spcPct val="0"/>
            </a:spcBef>
            <a:spcAft>
              <a:spcPct val="35000"/>
            </a:spcAft>
            <a:buNone/>
          </a:pPr>
          <a:r>
            <a:rPr lang="en-GB" sz="1300" kern="1200" dirty="0"/>
            <a:t>- Uncertainty about future, completing applications, interviews etc.</a:t>
          </a:r>
        </a:p>
        <a:p>
          <a:pPr marL="0" lvl="0" indent="0" algn="l" defTabSz="577850">
            <a:lnSpc>
              <a:spcPct val="90000"/>
            </a:lnSpc>
            <a:spcBef>
              <a:spcPct val="0"/>
            </a:spcBef>
            <a:spcAft>
              <a:spcPct val="35000"/>
            </a:spcAft>
            <a:buNone/>
          </a:pPr>
          <a:r>
            <a:rPr lang="en-GB" sz="1300" b="1" kern="1200" dirty="0">
              <a:solidFill>
                <a:srgbClr val="7030A0"/>
              </a:solidFill>
            </a:rPr>
            <a:t>Strategy:</a:t>
          </a:r>
          <a:endParaRPr lang="en-GB" sz="1300" kern="1200" dirty="0"/>
        </a:p>
      </dsp:txBody>
      <dsp:txXfrm>
        <a:off x="1666707" y="2726609"/>
        <a:ext cx="6047143" cy="1239368"/>
      </dsp:txXfrm>
    </dsp:sp>
    <dsp:sp modelId="{4963BF0A-558C-42E2-8D67-B6969BAE80AE}">
      <dsp:nvSpPr>
        <dsp:cNvPr id="0" name=""/>
        <dsp:cNvSpPr/>
      </dsp:nvSpPr>
      <dsp:spPr>
        <a:xfrm>
          <a:off x="123936" y="2850546"/>
          <a:ext cx="1542770" cy="991494"/>
        </a:xfrm>
        <a:prstGeom prst="roundRect">
          <a:avLst>
            <a:gd name="adj" fmla="val 10000"/>
          </a:avLst>
        </a:prstGeom>
        <a:blipFill>
          <a:blip xmlns:r="http://schemas.openxmlformats.org/officeDocument/2006/relationships" r:embed="rId5">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5CE49-3F28-45FB-AEF4-C5FFA4D0E935}">
      <dsp:nvSpPr>
        <dsp:cNvPr id="0" name=""/>
        <dsp:cNvSpPr/>
      </dsp:nvSpPr>
      <dsp:spPr>
        <a:xfrm>
          <a:off x="0" y="4089914"/>
          <a:ext cx="7713851" cy="123936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t>Greater opportunities in personal life, (e.g. learning to drive, getting a part-time job etc.)</a:t>
          </a:r>
        </a:p>
        <a:p>
          <a:pPr marL="0" lvl="0" indent="0" algn="l" defTabSz="577850">
            <a:lnSpc>
              <a:spcPct val="90000"/>
            </a:lnSpc>
            <a:spcBef>
              <a:spcPct val="0"/>
            </a:spcBef>
            <a:spcAft>
              <a:spcPct val="35000"/>
            </a:spcAft>
            <a:buNone/>
          </a:pPr>
          <a:r>
            <a:rPr lang="en-GB" sz="1300" kern="1200" dirty="0"/>
            <a:t>+ learning new skills, increasing independence, meeting new people</a:t>
          </a:r>
        </a:p>
        <a:p>
          <a:pPr marL="0" lvl="0" indent="0" algn="l" defTabSz="577850">
            <a:lnSpc>
              <a:spcPct val="90000"/>
            </a:lnSpc>
            <a:spcBef>
              <a:spcPct val="0"/>
            </a:spcBef>
            <a:spcAft>
              <a:spcPct val="35000"/>
            </a:spcAft>
            <a:buNone/>
          </a:pPr>
          <a:r>
            <a:rPr lang="en-GB" sz="1300" kern="1200" dirty="0"/>
            <a:t>- Managing time, money etc.</a:t>
          </a:r>
        </a:p>
        <a:p>
          <a:pPr marL="0" lvl="0" indent="0" algn="l" defTabSz="577850">
            <a:lnSpc>
              <a:spcPct val="90000"/>
            </a:lnSpc>
            <a:spcBef>
              <a:spcPct val="0"/>
            </a:spcBef>
            <a:spcAft>
              <a:spcPct val="35000"/>
            </a:spcAft>
            <a:buNone/>
          </a:pPr>
          <a:r>
            <a:rPr lang="en-GB" sz="1300" b="1" kern="1200" dirty="0">
              <a:solidFill>
                <a:srgbClr val="7030A0"/>
              </a:solidFill>
            </a:rPr>
            <a:t>Strategy:</a:t>
          </a:r>
          <a:endParaRPr lang="en-GB" sz="1300" kern="1200" dirty="0"/>
        </a:p>
      </dsp:txBody>
      <dsp:txXfrm>
        <a:off x="1666707" y="4089914"/>
        <a:ext cx="6047143" cy="1239368"/>
      </dsp:txXfrm>
    </dsp:sp>
    <dsp:sp modelId="{0FB21FDA-A716-4ADE-A153-94A685A28705}">
      <dsp:nvSpPr>
        <dsp:cNvPr id="0" name=""/>
        <dsp:cNvSpPr/>
      </dsp:nvSpPr>
      <dsp:spPr>
        <a:xfrm>
          <a:off x="123936" y="4213851"/>
          <a:ext cx="1542770" cy="991494"/>
        </a:xfrm>
        <a:prstGeom prst="roundRect">
          <a:avLst>
            <a:gd name="adj" fmla="val 10000"/>
          </a:avLst>
        </a:prstGeom>
        <a:blipFill>
          <a:blip xmlns:r="http://schemas.openxmlformats.org/officeDocument/2006/relationships" r:embed="rId7">
            <a:duotone>
              <a:schemeClr val="dk1">
                <a:hueOff val="0"/>
                <a:satOff val="0"/>
                <a:lumOff val="0"/>
                <a:alphaOff val="0"/>
                <a:shade val="20000"/>
                <a:satMod val="200000"/>
              </a:schemeClr>
              <a:schemeClr val="dk1">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5000" b="-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14/08/2020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latin typeface="Lato" panose="020B0604020202020204" charset="0"/>
                <a:ea typeface="Lato" panose="020B0604020202020204" charset="0"/>
                <a:cs typeface="Lato" panose="020B0604020202020204" charset="0"/>
              </a:rPr>
              <a:t>What could you do to celebrate your successes? Suggestions:</a:t>
            </a:r>
          </a:p>
          <a:p>
            <a:pPr marL="0" indent="0" algn="l">
              <a:buFontTx/>
              <a:buNone/>
            </a:pPr>
            <a:endParaRPr lang="en-GB" sz="1200" dirty="0">
              <a:solidFill>
                <a:srgbClr val="7030A0"/>
              </a:solidFill>
              <a:latin typeface="Lato" panose="020B0604020202020204" charset="0"/>
              <a:ea typeface="Lato" panose="020B0604020202020204" charset="0"/>
              <a:cs typeface="Lato" panose="020B0604020202020204" charset="0"/>
            </a:endParaRPr>
          </a:p>
          <a:p>
            <a:pPr marL="285750" indent="-285750" algn="l">
              <a:buFontTx/>
              <a:buChar char="-"/>
            </a:pPr>
            <a:r>
              <a:rPr lang="en-GB" sz="1200" dirty="0">
                <a:solidFill>
                  <a:srgbClr val="7030A0"/>
                </a:solidFill>
                <a:latin typeface="Lato" panose="020B0604020202020204" charset="0"/>
                <a:ea typeface="Lato" panose="020B0604020202020204" charset="0"/>
                <a:cs typeface="Lato" panose="020B0604020202020204" charset="0"/>
              </a:rPr>
              <a:t>Hold a virtual prom with your friends</a:t>
            </a:r>
          </a:p>
          <a:p>
            <a:pPr marL="285750" indent="-285750" algn="l">
              <a:buFontTx/>
              <a:buChar char="-"/>
            </a:pPr>
            <a:r>
              <a:rPr lang="en-GB" sz="1200" dirty="0">
                <a:solidFill>
                  <a:srgbClr val="7030A0"/>
                </a:solidFill>
                <a:latin typeface="Lato" panose="020B0604020202020204" charset="0"/>
                <a:ea typeface="Lato" panose="020B0604020202020204" charset="0"/>
                <a:cs typeface="Lato" panose="020B0604020202020204" charset="0"/>
              </a:rPr>
              <a:t>Make a time capsule of all of your memories from secondary school</a:t>
            </a:r>
          </a:p>
          <a:p>
            <a:pPr marL="285750" indent="-285750" algn="l">
              <a:buFontTx/>
              <a:buChar char="-"/>
            </a:pPr>
            <a:r>
              <a:rPr lang="en-GB" sz="1200" dirty="0">
                <a:solidFill>
                  <a:srgbClr val="7030A0"/>
                </a:solidFill>
                <a:latin typeface="Lato" panose="020B0604020202020204" charset="0"/>
                <a:ea typeface="Lato" panose="020B0604020202020204" charset="0"/>
                <a:cs typeface="Lato" panose="020B0604020202020204" charset="0"/>
              </a:rPr>
              <a:t>Create an online year book for your friends to sign/share memories</a:t>
            </a:r>
          </a:p>
          <a:p>
            <a:pPr marL="285750" indent="-285750" algn="l">
              <a:buFontTx/>
              <a:buChar char="-"/>
            </a:pPr>
            <a:r>
              <a:rPr lang="en-GB" sz="1200" dirty="0">
                <a:solidFill>
                  <a:srgbClr val="7030A0"/>
                </a:solidFill>
                <a:latin typeface="Lato" panose="020B0604020202020204" charset="0"/>
                <a:ea typeface="Lato" panose="020B0604020202020204" charset="0"/>
                <a:cs typeface="Lato" panose="020B0604020202020204" charset="0"/>
              </a:rPr>
              <a:t>Write a letter to a Year 6 pupil who is starting your school in September, giving advice and sharing inside knowledge</a:t>
            </a:r>
          </a:p>
          <a:p>
            <a:pPr algn="l"/>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212536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22344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5178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44777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Speech bubble</a:t>
            </a:r>
            <a:r>
              <a:rPr lang="en-GB" b="1" baseline="0" dirty="0"/>
              <a:t> 1</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Lots of students will be in the same boat! Many will be turning up alone and almost everyone will have some first-day nerves. </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The college might send some instructions before the first day, or make the information available on the website, so keep an eye out, or you could email the college to ask.</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Remember, there will be people there to help you on the day, giving everyone directions and instructions too – you won’t be expected to know everything on day 1!</a:t>
            </a:r>
            <a:endParaRPr lang="en-GB" sz="1200" dirty="0">
              <a:solidFill>
                <a:schemeClr val="tx1"/>
              </a:solidFill>
            </a:endParaRPr>
          </a:p>
          <a:p>
            <a:endParaRPr lang="en-GB" b="1" baseline="0" dirty="0"/>
          </a:p>
          <a:p>
            <a:endParaRPr lang="en-GB" b="1" baseline="0" dirty="0"/>
          </a:p>
          <a:p>
            <a:r>
              <a:rPr lang="en-GB" b="1" baseline="0" dirty="0"/>
              <a:t>Speech bubble 2</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Remember that everyone is in the same boat and that you will all be starting from the same point. </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You could find out what is in your new courses and do some pre-reading or revise the relevant parts of your GCSEs. </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Research post-18 options and start planning what steps you will need to take to get there.</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Ask for help if you need it — parents, teachers and friends can all be great sources of support.</a:t>
            </a:r>
          </a:p>
          <a:p>
            <a:endParaRPr lang="en-GB" b="1" baseline="0" dirty="0"/>
          </a:p>
          <a:p>
            <a:endParaRPr lang="en-GB" b="1" baseline="0" dirty="0"/>
          </a:p>
          <a:p>
            <a:r>
              <a:rPr lang="en-GB" b="1" baseline="0" dirty="0"/>
              <a:t>Speech bubble 3</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Know that it is a worrying time for lots of Year 11s and feeling these emotions is normal.</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If GCSEs come up in conversation, perhaps steer the conversation in a different direction or agree to not discuss them at the moment.</a:t>
            </a:r>
          </a:p>
          <a:p>
            <a:pPr marL="285750" indent="-285750">
              <a:buFontTx/>
              <a:buChar char="-"/>
            </a:pPr>
            <a:r>
              <a:rPr lang="en-GB" sz="1200" dirty="0">
                <a:solidFill>
                  <a:schemeClr val="tx1"/>
                </a:solidFill>
                <a:latin typeface="Lato" panose="020B0604020202020204" charset="0"/>
                <a:ea typeface="Lato" panose="020B0604020202020204" charset="0"/>
                <a:cs typeface="Lato" panose="020B0604020202020204" charset="0"/>
              </a:rPr>
              <a:t>There are lots of ways to stay in touch with friends (phone, messaging, video calls etc.), even if you do not see them every day, e.g. you could arrange a regular time to speak with them over video chat, that everyone keeps free each week.</a:t>
            </a:r>
          </a:p>
          <a:p>
            <a:endParaRPr lang="en-GB" b="1" dirty="0"/>
          </a:p>
        </p:txBody>
      </p:sp>
      <p:sp>
        <p:nvSpPr>
          <p:cNvPr id="4" name="Slide Number Placeholder 3"/>
          <p:cNvSpPr>
            <a:spLocks noGrp="1"/>
          </p:cNvSpPr>
          <p:nvPr>
            <p:ph type="sldNum" sz="quarter" idx="5"/>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00382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38460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75263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161333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316835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38177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PSHE Association 2020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PSHE Association 2020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PSHE Association 2020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a:t>© PSHE Association 2020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 PSHE Association 2020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GB" dirty="0"/>
          </a:p>
        </p:txBody>
      </p:sp>
      <p:sp>
        <p:nvSpPr>
          <p:cNvPr id="8" name="Footer Placeholder 7"/>
          <p:cNvSpPr>
            <a:spLocks noGrp="1"/>
          </p:cNvSpPr>
          <p:nvPr>
            <p:ph type="ftr" sz="quarter" idx="11"/>
          </p:nvPr>
        </p:nvSpPr>
        <p:spPr/>
        <p:txBody>
          <a:bodyPr/>
          <a:lstStyle/>
          <a:p>
            <a:r>
              <a:rPr lang="en-GB"/>
              <a:t>© PSHE Association 2020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GB" dirty="0"/>
          </a:p>
        </p:txBody>
      </p:sp>
      <p:sp>
        <p:nvSpPr>
          <p:cNvPr id="4" name="Footer Placeholder 3"/>
          <p:cNvSpPr>
            <a:spLocks noGrp="1"/>
          </p:cNvSpPr>
          <p:nvPr>
            <p:ph type="ftr" sz="quarter" idx="11"/>
          </p:nvPr>
        </p:nvSpPr>
        <p:spPr/>
        <p:txBody>
          <a:bodyPr/>
          <a:lstStyle/>
          <a:p>
            <a:r>
              <a:rPr lang="en-GB"/>
              <a:t>© PSHE Association 2020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a:t>© PSHE Association 2020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 PSHE Association 2020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r>
              <a:rPr lang="en-GB"/>
              <a:t>© PSHE Association 2020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a:t>© PSHE Association 2020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25927" y="4673260"/>
            <a:ext cx="10940143" cy="1446550"/>
          </a:xfrm>
          <a:prstGeom prst="rect">
            <a:avLst/>
          </a:prstGeom>
          <a:noFill/>
        </p:spPr>
        <p:txBody>
          <a:bodyPr wrap="square" rtlCol="0">
            <a:spAutoFit/>
          </a:bodyPr>
          <a:lstStyle/>
          <a:p>
            <a:pPr lvl="0" algn="ctr">
              <a:defRPr/>
            </a:pPr>
            <a:r>
              <a:rPr lang="en-GB" sz="6000" b="1" dirty="0">
                <a:latin typeface="League Spartan" panose="00000800000000000000" pitchFamily="50" charset="0"/>
              </a:rPr>
              <a:t>Transition: </a:t>
            </a:r>
            <a:r>
              <a:rPr lang="en-GB" sz="6000" b="1" dirty="0">
                <a:solidFill>
                  <a:srgbClr val="95519E"/>
                </a:solidFill>
                <a:latin typeface="League Spartan" panose="00000800000000000000" pitchFamily="50" charset="0"/>
              </a:rPr>
              <a:t>Life after</a:t>
            </a:r>
            <a:r>
              <a:rPr lang="en-GB" sz="6000" b="1" dirty="0">
                <a:solidFill>
                  <a:srgbClr val="7030A0"/>
                </a:solidFill>
                <a:latin typeface="League Spartan" panose="00000800000000000000" pitchFamily="50" charset="0"/>
              </a:rPr>
              <a:t> </a:t>
            </a:r>
            <a:r>
              <a:rPr lang="en-GB" sz="6000" b="1" dirty="0">
                <a:latin typeface="League Spartan" panose="00000800000000000000" pitchFamily="50" charset="0"/>
              </a:rPr>
              <a:t>KS4</a:t>
            </a:r>
            <a:endParaRPr kumimoji="0" lang="en-GB" sz="4800" b="1" i="0" u="none" strike="noStrike" kern="1200" cap="none" spc="0" normalizeH="0" baseline="0" noProof="0" dirty="0">
              <a:ln>
                <a:noFill/>
              </a:ln>
              <a:solidFill>
                <a:srgbClr val="7030A0"/>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10" name="Footer Placeholder 3"/>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pic>
        <p:nvPicPr>
          <p:cNvPr id="5" name="Picture 4">
            <a:extLst>
              <a:ext uri="{FF2B5EF4-FFF2-40B4-BE49-F238E27FC236}">
                <a16:creationId xmlns:a16="http://schemas.microsoft.com/office/drawing/2014/main" id="{E6ED601F-5702-4E76-9F63-15DC7437E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182" y="529271"/>
            <a:ext cx="3563634" cy="3563634"/>
          </a:xfrm>
          <a:prstGeom prst="rect">
            <a:avLst/>
          </a:prstGeom>
        </p:spPr>
      </p:pic>
      <p:sp>
        <p:nvSpPr>
          <p:cNvPr id="8" name="TextBox 7">
            <a:extLst>
              <a:ext uri="{FF2B5EF4-FFF2-40B4-BE49-F238E27FC236}">
                <a16:creationId xmlns:a16="http://schemas.microsoft.com/office/drawing/2014/main" id="{40C97432-A70A-43BC-A9D9-EB2D1744153A}"/>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9" name="Picture 8">
            <a:extLst>
              <a:ext uri="{FF2B5EF4-FFF2-40B4-BE49-F238E27FC236}">
                <a16:creationId xmlns:a16="http://schemas.microsoft.com/office/drawing/2014/main" id="{13C410F4-AEE9-4BF4-8677-FAE9D04D9C30}"/>
              </a:ext>
            </a:extLst>
          </p:cNvPr>
          <p:cNvPicPr>
            <a:picLocks noChangeAspect="1"/>
          </p:cNvPicPr>
          <p:nvPr/>
        </p:nvPicPr>
        <p:blipFill rotWithShape="1">
          <a:blip r:embed="rId4"/>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A3F3DDB1-E7B6-4CDD-89B3-69D60E8EEC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spTree>
    <p:extLst>
      <p:ext uri="{BB962C8B-B14F-4D97-AF65-F5344CB8AC3E}">
        <p14:creationId xmlns:p14="http://schemas.microsoft.com/office/powerpoint/2010/main" val="26326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30201" y="401538"/>
            <a:ext cx="10523848" cy="1138773"/>
          </a:xfrm>
          <a:prstGeom prst="rect">
            <a:avLst/>
          </a:prstGeom>
          <a:noFill/>
        </p:spPr>
        <p:txBody>
          <a:bodyPr wrap="square" rtlCol="0">
            <a:spAutoFit/>
          </a:bodyPr>
          <a:lstStyle/>
          <a:p>
            <a:r>
              <a:rPr lang="en-US" sz="4400" dirty="0">
                <a:solidFill>
                  <a:srgbClr val="95519E"/>
                </a:solidFill>
                <a:latin typeface="League Spartan" panose="00000800000000000000" charset="0"/>
              </a:rPr>
              <a:t>Personal networks</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329515" y="1332375"/>
            <a:ext cx="7433416" cy="1692771"/>
          </a:xfrm>
          <a:prstGeom prst="rect">
            <a:avLst/>
          </a:prstGeom>
          <a:noFill/>
        </p:spPr>
        <p:txBody>
          <a:bodyPr wrap="square" rtlCol="0">
            <a:spAutoFit/>
          </a:bodyPr>
          <a:lstStyle/>
          <a:p>
            <a:r>
              <a:rPr lang="en-GB" sz="2600" dirty="0">
                <a:latin typeface="Lato" panose="020B0604020202020204" charset="0"/>
                <a:ea typeface="Lato" panose="020B0604020202020204" charset="0"/>
                <a:cs typeface="Lato" panose="020B0604020202020204" charset="0"/>
              </a:rPr>
              <a:t>Think about your own personal network of support…who can help you when you are experiencing challenges or finding things difficult as you move from Year 11 to college/sixth form?</a:t>
            </a:r>
          </a:p>
        </p:txBody>
      </p:sp>
      <p:sp>
        <p:nvSpPr>
          <p:cNvPr id="12" name="Footer Placeholder 3">
            <a:extLst>
              <a:ext uri="{FF2B5EF4-FFF2-40B4-BE49-F238E27FC236}">
                <a16:creationId xmlns:a16="http://schemas.microsoft.com/office/drawing/2014/main" id="{C5D2DA11-91DE-46BB-907A-CD3A7FB46885}"/>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pic>
        <p:nvPicPr>
          <p:cNvPr id="6" name="Picture 5">
            <a:extLst>
              <a:ext uri="{FF2B5EF4-FFF2-40B4-BE49-F238E27FC236}">
                <a16:creationId xmlns:a16="http://schemas.microsoft.com/office/drawing/2014/main" id="{25A8C07A-7465-4B71-82FB-7811E3FE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931" y="286770"/>
            <a:ext cx="3954147" cy="2968700"/>
          </a:xfrm>
          <a:prstGeom prst="rect">
            <a:avLst/>
          </a:prstGeom>
        </p:spPr>
      </p:pic>
      <p:sp>
        <p:nvSpPr>
          <p:cNvPr id="13" name="Rectangle 12">
            <a:extLst>
              <a:ext uri="{FF2B5EF4-FFF2-40B4-BE49-F238E27FC236}">
                <a16:creationId xmlns:a16="http://schemas.microsoft.com/office/drawing/2014/main" id="{2D39A3AF-C578-4FC1-BA6B-4555D2722303}"/>
              </a:ext>
            </a:extLst>
          </p:cNvPr>
          <p:cNvSpPr/>
          <p:nvPr/>
        </p:nvSpPr>
        <p:spPr>
          <a:xfrm>
            <a:off x="329514" y="3370238"/>
            <a:ext cx="11638966" cy="2893100"/>
          </a:xfrm>
          <a:prstGeom prst="rect">
            <a:avLst/>
          </a:prstGeom>
        </p:spPr>
        <p:txBody>
          <a:bodyPr wrap="square">
            <a:spAutoFit/>
          </a:bodyPr>
          <a:lstStyle/>
          <a:p>
            <a:pPr lvl="0">
              <a:defRPr/>
            </a:pPr>
            <a:r>
              <a:rPr lang="en-GB" sz="2600" dirty="0">
                <a:latin typeface="Lato" panose="020B0604020202020204" charset="0"/>
                <a:ea typeface="Lato" panose="020B0604020202020204" charset="0"/>
                <a:cs typeface="Lato" panose="020B0604020202020204" charset="0"/>
              </a:rPr>
              <a:t>Add initials, a symbol or picture to represent each person or group of people that you are thinking about in each bubble on </a:t>
            </a:r>
            <a:r>
              <a:rPr lang="en-GB" sz="2600" b="1" dirty="0">
                <a:latin typeface="Lato" panose="020B0604020202020204" charset="0"/>
                <a:ea typeface="Lato" panose="020B0604020202020204" charset="0"/>
                <a:cs typeface="Lato" panose="020B0604020202020204" charset="0"/>
              </a:rPr>
              <a:t>Resource 4</a:t>
            </a:r>
            <a:r>
              <a:rPr lang="en-GB" sz="2600" dirty="0">
                <a:latin typeface="Lato" panose="020B0604020202020204" charset="0"/>
                <a:ea typeface="Lato" panose="020B0604020202020204" charset="0"/>
                <a:cs typeface="Lato" panose="020B0604020202020204" charset="0"/>
              </a:rPr>
              <a:t>. </a:t>
            </a:r>
          </a:p>
          <a:p>
            <a:pPr lvl="0">
              <a:defRPr/>
            </a:pPr>
            <a:endParaRPr lang="en-GB" sz="2600" i="1" dirty="0">
              <a:latin typeface="Lato" panose="020B0604020202020204" charset="0"/>
              <a:ea typeface="Lato" panose="020B0604020202020204" charset="0"/>
              <a:cs typeface="Lato" panose="020B0604020202020204" charset="0"/>
            </a:endParaRPr>
          </a:p>
          <a:p>
            <a:pPr lvl="0">
              <a:defRPr/>
            </a:pPr>
            <a:r>
              <a:rPr lang="en-GB" sz="2600" dirty="0">
                <a:latin typeface="Lato" panose="020B0604020202020204" charset="0"/>
                <a:ea typeface="Lato" panose="020B0604020202020204" charset="0"/>
                <a:cs typeface="Lato" panose="020B0604020202020204" charset="0"/>
              </a:rPr>
              <a:t>Put the people/group who you feel are the greatest source of support in the circles closest to the centre and the more indirect/distant people further away.</a:t>
            </a:r>
          </a:p>
          <a:p>
            <a:pPr lvl="0">
              <a:defRPr/>
            </a:pPr>
            <a:endParaRPr lang="en-GB" sz="2600" dirty="0">
              <a:latin typeface="Lato" panose="020B0604020202020204" charset="0"/>
              <a:ea typeface="Lato" panose="020B0604020202020204" charset="0"/>
              <a:cs typeface="Lato" panose="020B0604020202020204" charset="0"/>
            </a:endParaRPr>
          </a:p>
          <a:p>
            <a:pPr lvl="0">
              <a:defRPr/>
            </a:pPr>
            <a:r>
              <a:rPr lang="en-GB" sz="2600" dirty="0">
                <a:latin typeface="Lato" panose="020B0604020202020204" charset="0"/>
                <a:ea typeface="Lato" panose="020B0604020202020204" charset="0"/>
                <a:cs typeface="Lato" panose="020B0604020202020204" charset="0"/>
              </a:rPr>
              <a:t>Keep this somewhere safe so that you can refer to it in future!</a:t>
            </a:r>
          </a:p>
        </p:txBody>
      </p:sp>
    </p:spTree>
    <p:extLst>
      <p:ext uri="{BB962C8B-B14F-4D97-AF65-F5344CB8AC3E}">
        <p14:creationId xmlns:p14="http://schemas.microsoft.com/office/powerpoint/2010/main" val="237518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FB52DE4-2E52-422C-94D9-4092D29B9F76}"/>
              </a:ext>
            </a:extLst>
          </p:cNvPr>
          <p:cNvSpPr>
            <a:spLocks noGrp="1"/>
          </p:cNvSpPr>
          <p:nvPr>
            <p:ph sz="half" idx="1"/>
          </p:nvPr>
        </p:nvSpPr>
        <p:spPr>
          <a:xfrm>
            <a:off x="430195" y="1253330"/>
            <a:ext cx="6651089" cy="5604669"/>
          </a:xfrm>
        </p:spPr>
        <p:txBody>
          <a:bodyPr/>
          <a:lstStyle/>
          <a:p>
            <a:pPr marL="0" indent="0">
              <a:buNone/>
            </a:pPr>
            <a:r>
              <a:rPr lang="en-GB" sz="2200" dirty="0">
                <a:latin typeface="Lato" panose="020B0604020202020204" charset="0"/>
                <a:ea typeface="Lato" panose="020B0604020202020204" charset="0"/>
                <a:cs typeface="Lato" panose="020B0604020202020204" charset="0"/>
              </a:rPr>
              <a:t>Think about the last few years of school…</a:t>
            </a:r>
          </a:p>
          <a:p>
            <a:pPr marL="0" indent="0">
              <a:buNone/>
            </a:pPr>
            <a:r>
              <a:rPr lang="en-GB" sz="2200" dirty="0">
                <a:latin typeface="Lato" panose="020B0604020202020204" charset="0"/>
                <a:ea typeface="Lato" panose="020B0604020202020204" charset="0"/>
                <a:cs typeface="Lato" panose="020B0604020202020204" charset="0"/>
              </a:rPr>
              <a:t>For each of the below, try to come up with at least one example:</a:t>
            </a:r>
          </a:p>
          <a:p>
            <a:pPr marL="457200" indent="-457200">
              <a:buFont typeface="+mj-lt"/>
              <a:buAutoNum type="arabicPeriod"/>
            </a:pPr>
            <a:endParaRPr lang="en-GB" sz="1000" dirty="0">
              <a:latin typeface="Lato" panose="020B0604020202020204" charset="0"/>
              <a:ea typeface="Lato" panose="020B0604020202020204" charset="0"/>
              <a:cs typeface="Lato" panose="020B0604020202020204" charset="0"/>
            </a:endParaRPr>
          </a:p>
          <a:p>
            <a:pPr marL="914400" lvl="1" indent="-457200">
              <a:spcAft>
                <a:spcPts val="1200"/>
              </a:spcAft>
              <a:buFont typeface="+mj-lt"/>
              <a:buAutoNum type="arabicPeriod"/>
            </a:pPr>
            <a:r>
              <a:rPr lang="en-GB" sz="2200" dirty="0">
                <a:latin typeface="Lato" panose="020B0604020202020204" charset="0"/>
                <a:ea typeface="Lato" panose="020B0604020202020204" charset="0"/>
                <a:cs typeface="Lato" panose="020B0604020202020204" charset="0"/>
              </a:rPr>
              <a:t>Something you are proud of</a:t>
            </a:r>
          </a:p>
          <a:p>
            <a:pPr marL="914400" lvl="1" indent="-457200">
              <a:spcAft>
                <a:spcPts val="1200"/>
              </a:spcAft>
              <a:buFont typeface="+mj-lt"/>
              <a:buAutoNum type="arabicPeriod"/>
            </a:pPr>
            <a:r>
              <a:rPr lang="en-GB" sz="2200" dirty="0">
                <a:latin typeface="Lato" panose="020B0604020202020204" charset="0"/>
                <a:ea typeface="Lato" panose="020B0604020202020204" charset="0"/>
                <a:cs typeface="Lato" panose="020B0604020202020204" charset="0"/>
              </a:rPr>
              <a:t>Example of progress you have made (skills, subjects, building relationships etc.)</a:t>
            </a:r>
          </a:p>
          <a:p>
            <a:pPr marL="914400" lvl="1" indent="-457200">
              <a:spcAft>
                <a:spcPts val="1200"/>
              </a:spcAft>
              <a:buFont typeface="+mj-lt"/>
              <a:buAutoNum type="arabicPeriod"/>
            </a:pPr>
            <a:r>
              <a:rPr lang="en-GB" sz="2200" dirty="0">
                <a:latin typeface="Lato" panose="020B0604020202020204" charset="0"/>
                <a:ea typeface="Lato" panose="020B0604020202020204" charset="0"/>
                <a:cs typeface="Lato" panose="020B0604020202020204" charset="0"/>
              </a:rPr>
              <a:t>The best thing you have learnt</a:t>
            </a:r>
          </a:p>
          <a:p>
            <a:pPr marL="914400" lvl="1" indent="-457200">
              <a:spcAft>
                <a:spcPts val="1200"/>
              </a:spcAft>
              <a:buFont typeface="+mj-lt"/>
              <a:buAutoNum type="arabicPeriod"/>
            </a:pPr>
            <a:r>
              <a:rPr lang="en-GB" sz="2200" dirty="0">
                <a:latin typeface="Lato" panose="020B0604020202020204" charset="0"/>
                <a:ea typeface="Lato" panose="020B0604020202020204" charset="0"/>
                <a:cs typeface="Lato" panose="020B0604020202020204" charset="0"/>
              </a:rPr>
              <a:t>How you have changed between Year 7 and now</a:t>
            </a:r>
          </a:p>
          <a:p>
            <a:pPr marL="914400" lvl="1" indent="-457200">
              <a:spcAft>
                <a:spcPts val="1200"/>
              </a:spcAft>
              <a:buFont typeface="+mj-lt"/>
              <a:buAutoNum type="arabicPeriod"/>
            </a:pPr>
            <a:r>
              <a:rPr lang="en-GB" sz="2200" dirty="0">
                <a:latin typeface="Lato" panose="020B0604020202020204" charset="0"/>
                <a:ea typeface="Lato" panose="020B0604020202020204" charset="0"/>
                <a:cs typeface="Lato" panose="020B0604020202020204" charset="0"/>
              </a:rPr>
              <a:t>Something you will take forward into 6</a:t>
            </a:r>
            <a:r>
              <a:rPr lang="en-GB" sz="2200" baseline="30000" dirty="0">
                <a:latin typeface="Lato" panose="020B0604020202020204" charset="0"/>
                <a:ea typeface="Lato" panose="020B0604020202020204" charset="0"/>
                <a:cs typeface="Lato" panose="020B0604020202020204" charset="0"/>
              </a:rPr>
              <a:t>th</a:t>
            </a:r>
            <a:r>
              <a:rPr lang="en-GB" sz="2200" dirty="0">
                <a:latin typeface="Lato" panose="020B0604020202020204" charset="0"/>
                <a:ea typeface="Lato" panose="020B0604020202020204" charset="0"/>
                <a:cs typeface="Lato" panose="020B0604020202020204" charset="0"/>
              </a:rPr>
              <a:t> form or college</a:t>
            </a:r>
          </a:p>
        </p:txBody>
      </p:sp>
      <p:sp>
        <p:nvSpPr>
          <p:cNvPr id="2" name="Footer Placeholder 1">
            <a:extLst>
              <a:ext uri="{FF2B5EF4-FFF2-40B4-BE49-F238E27FC236}">
                <a16:creationId xmlns:a16="http://schemas.microsoft.com/office/drawing/2014/main" id="{59712284-998A-4BC0-957A-1B84F763029C}"/>
              </a:ext>
            </a:extLst>
          </p:cNvPr>
          <p:cNvSpPr>
            <a:spLocks noGrp="1"/>
          </p:cNvSpPr>
          <p:nvPr>
            <p:ph type="ftr" sz="quarter" idx="11"/>
          </p:nvPr>
        </p:nvSpPr>
        <p:spPr/>
        <p:txBody>
          <a:bodyPr/>
          <a:lstStyle/>
          <a:p>
            <a:r>
              <a:rPr lang="en-GB"/>
              <a:t>© PSHE Association 2020   </a:t>
            </a:r>
            <a:endParaRPr lang="en-GB" dirty="0"/>
          </a:p>
        </p:txBody>
      </p:sp>
      <p:sp>
        <p:nvSpPr>
          <p:cNvPr id="12" name="TextBox 11">
            <a:extLst>
              <a:ext uri="{FF2B5EF4-FFF2-40B4-BE49-F238E27FC236}">
                <a16:creationId xmlns:a16="http://schemas.microsoft.com/office/drawing/2014/main" id="{78180B5A-EBF4-40F5-9E37-1816EC8B3FF8}"/>
              </a:ext>
            </a:extLst>
          </p:cNvPr>
          <p:cNvSpPr txBox="1"/>
          <p:nvPr/>
        </p:nvSpPr>
        <p:spPr>
          <a:xfrm>
            <a:off x="346541" y="34962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Celebrating success</a:t>
            </a:r>
            <a:endParaRPr lang="en-GB" sz="4400" b="1" dirty="0">
              <a:latin typeface="League Spartan" panose="00000800000000000000" pitchFamily="50" charset="0"/>
            </a:endParaRPr>
          </a:p>
        </p:txBody>
      </p:sp>
      <p:sp>
        <p:nvSpPr>
          <p:cNvPr id="15" name="Content Placeholder 9">
            <a:extLst>
              <a:ext uri="{FF2B5EF4-FFF2-40B4-BE49-F238E27FC236}">
                <a16:creationId xmlns:a16="http://schemas.microsoft.com/office/drawing/2014/main" id="{69CD1F68-BCB3-419A-A39C-21CB561C352B}"/>
              </a:ext>
            </a:extLst>
          </p:cNvPr>
          <p:cNvSpPr txBox="1">
            <a:spLocks/>
          </p:cNvSpPr>
          <p:nvPr/>
        </p:nvSpPr>
        <p:spPr>
          <a:xfrm>
            <a:off x="463367" y="2151246"/>
            <a:ext cx="687040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en-GB" sz="2200" dirty="0">
              <a:latin typeface="Lato" panose="020B0604020202020204" charset="0"/>
              <a:ea typeface="Lato" panose="020B0604020202020204" charset="0"/>
              <a:cs typeface="Lato" panose="020B0604020202020204" charset="0"/>
            </a:endParaRPr>
          </a:p>
        </p:txBody>
      </p:sp>
      <p:sp>
        <p:nvSpPr>
          <p:cNvPr id="9" name="Thought Bubble: Cloud 8">
            <a:extLst>
              <a:ext uri="{FF2B5EF4-FFF2-40B4-BE49-F238E27FC236}">
                <a16:creationId xmlns:a16="http://schemas.microsoft.com/office/drawing/2014/main" id="{4F22C53E-FB97-45F7-B43A-B7B6A0C0A4ED}"/>
              </a:ext>
            </a:extLst>
          </p:cNvPr>
          <p:cNvSpPr/>
          <p:nvPr/>
        </p:nvSpPr>
        <p:spPr>
          <a:xfrm>
            <a:off x="7197775" y="3240937"/>
            <a:ext cx="4789103" cy="3269326"/>
          </a:xfrm>
          <a:prstGeom prst="cloudCallout">
            <a:avLst>
              <a:gd name="adj1" fmla="val 49074"/>
              <a:gd name="adj2" fmla="val 53967"/>
            </a:avLst>
          </a:prstGeom>
          <a:solidFill>
            <a:srgbClr val="EAD5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GB" sz="1400" dirty="0">
                <a:solidFill>
                  <a:srgbClr val="7030A0"/>
                </a:solidFill>
                <a:latin typeface="Lato" panose="020B0604020202020204" charset="0"/>
                <a:ea typeface="Lato" panose="020B0604020202020204" charset="0"/>
                <a:cs typeface="Lato" panose="020B0604020202020204" charset="0"/>
              </a:rPr>
              <a:t>Hold a virtual prom with your friends.</a:t>
            </a:r>
          </a:p>
          <a:p>
            <a:pPr marL="285750" indent="-285750" algn="ctr">
              <a:buFontTx/>
              <a:buChar char="-"/>
            </a:pPr>
            <a:r>
              <a:rPr lang="en-GB" sz="1400" dirty="0">
                <a:solidFill>
                  <a:srgbClr val="7030A0"/>
                </a:solidFill>
                <a:latin typeface="Lato" panose="020B0604020202020204" charset="0"/>
                <a:ea typeface="Lato" panose="020B0604020202020204" charset="0"/>
                <a:cs typeface="Lato" panose="020B0604020202020204" charset="0"/>
              </a:rPr>
              <a:t>Make a time capsule of all of your memories from secondary school.</a:t>
            </a:r>
          </a:p>
          <a:p>
            <a:pPr marL="285750" indent="-285750" algn="ctr">
              <a:buFontTx/>
              <a:buChar char="-"/>
            </a:pPr>
            <a:r>
              <a:rPr lang="en-GB" sz="1400" dirty="0">
                <a:solidFill>
                  <a:srgbClr val="7030A0"/>
                </a:solidFill>
                <a:latin typeface="Lato" panose="020B0604020202020204" charset="0"/>
                <a:ea typeface="Lato" panose="020B0604020202020204" charset="0"/>
                <a:cs typeface="Lato" panose="020B0604020202020204" charset="0"/>
              </a:rPr>
              <a:t>Create an online year book for your friends to sign/share memories.</a:t>
            </a:r>
          </a:p>
          <a:p>
            <a:pPr marL="285750" indent="-285750" algn="ctr">
              <a:buFontTx/>
              <a:buChar char="-"/>
            </a:pPr>
            <a:r>
              <a:rPr lang="en-GB" sz="1400" dirty="0">
                <a:solidFill>
                  <a:srgbClr val="7030A0"/>
                </a:solidFill>
                <a:latin typeface="Lato" panose="020B0604020202020204" charset="0"/>
                <a:ea typeface="Lato" panose="020B0604020202020204" charset="0"/>
                <a:cs typeface="Lato" panose="020B0604020202020204" charset="0"/>
              </a:rPr>
              <a:t>Write a letter to a Year 6 pupil who is starting your school in September, giving advice and sharing inside knowledge.</a:t>
            </a:r>
          </a:p>
        </p:txBody>
      </p:sp>
      <p:sp>
        <p:nvSpPr>
          <p:cNvPr id="11" name="Thought Bubble: Cloud 10">
            <a:extLst>
              <a:ext uri="{FF2B5EF4-FFF2-40B4-BE49-F238E27FC236}">
                <a16:creationId xmlns:a16="http://schemas.microsoft.com/office/drawing/2014/main" id="{57CB3B6F-A67A-4A54-980C-4B2503B6640F}"/>
              </a:ext>
            </a:extLst>
          </p:cNvPr>
          <p:cNvSpPr/>
          <p:nvPr/>
        </p:nvSpPr>
        <p:spPr>
          <a:xfrm>
            <a:off x="7197775" y="3221013"/>
            <a:ext cx="4789103" cy="3296259"/>
          </a:xfrm>
          <a:prstGeom prst="cloudCallout">
            <a:avLst>
              <a:gd name="adj1" fmla="val 48862"/>
              <a:gd name="adj2" fmla="val 53649"/>
            </a:avLst>
          </a:prstGeom>
          <a:solidFill>
            <a:srgbClr val="95519E"/>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ato" panose="020B0604020202020204" charset="0"/>
                <a:ea typeface="Lato" panose="020B0604020202020204" charset="0"/>
                <a:cs typeface="Lato" panose="020B0604020202020204" charset="0"/>
              </a:rPr>
              <a:t>What could you do to celebrate your successes?</a:t>
            </a:r>
          </a:p>
          <a:p>
            <a:pPr algn="ctr"/>
            <a:endParaRPr lang="en-GB" sz="2000" dirty="0">
              <a:latin typeface="Lato" panose="020B0604020202020204" charset="0"/>
              <a:ea typeface="Lato" panose="020B0604020202020204" charset="0"/>
              <a:cs typeface="Lato" panose="020B0604020202020204" charset="0"/>
            </a:endParaRPr>
          </a:p>
          <a:p>
            <a:pPr algn="ctr"/>
            <a:r>
              <a:rPr lang="en-GB" sz="2000" dirty="0">
                <a:latin typeface="Lato" panose="020B0604020202020204" charset="0"/>
                <a:ea typeface="Lato" panose="020B0604020202020204" charset="0"/>
                <a:cs typeface="Lato" panose="020B0604020202020204" charset="0"/>
              </a:rPr>
              <a:t>Click to reveal some suggestions…</a:t>
            </a:r>
          </a:p>
        </p:txBody>
      </p:sp>
      <p:pic>
        <p:nvPicPr>
          <p:cNvPr id="13" name="Picture 12">
            <a:extLst>
              <a:ext uri="{FF2B5EF4-FFF2-40B4-BE49-F238E27FC236}">
                <a16:creationId xmlns:a16="http://schemas.microsoft.com/office/drawing/2014/main" id="{4D310490-1537-41FD-B7B1-1A51F0F9F6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755"/>
          <a:stretch/>
        </p:blipFill>
        <p:spPr>
          <a:xfrm rot="430023">
            <a:off x="7308080" y="557516"/>
            <a:ext cx="4420553" cy="2045071"/>
          </a:xfrm>
          <a:prstGeom prst="rect">
            <a:avLst/>
          </a:prstGeom>
        </p:spPr>
      </p:pic>
      <p:sp>
        <p:nvSpPr>
          <p:cNvPr id="16" name="Footer Placeholder 3">
            <a:extLst>
              <a:ext uri="{FF2B5EF4-FFF2-40B4-BE49-F238E27FC236}">
                <a16:creationId xmlns:a16="http://schemas.microsoft.com/office/drawing/2014/main" id="{86D0B0FD-09C3-4B9F-A263-1366A2B3BFBA}"/>
              </a:ext>
            </a:extLst>
          </p:cNvPr>
          <p:cNvSpPr txBox="1">
            <a:spLocks/>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schemeClr val="tx1"/>
                </a:solidFill>
              </a:rPr>
              <a:t>© PSHE Association 2020 </a:t>
            </a:r>
            <a:r>
              <a:rPr lang="en-GB">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636909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F03A8CD-BC8E-4A27-BC17-B373949631AD}"/>
              </a:ext>
            </a:extLst>
          </p:cNvPr>
          <p:cNvGraphicFramePr>
            <a:graphicFrameLocks noGrp="1"/>
          </p:cNvGraphicFramePr>
          <p:nvPr>
            <p:extLst>
              <p:ext uri="{D42A27DB-BD31-4B8C-83A1-F6EECF244321}">
                <p14:modId xmlns:p14="http://schemas.microsoft.com/office/powerpoint/2010/main" val="2184237512"/>
              </p:ext>
            </p:extLst>
          </p:nvPr>
        </p:nvGraphicFramePr>
        <p:xfrm>
          <a:off x="5444460" y="1537852"/>
          <a:ext cx="6432698" cy="4435451"/>
        </p:xfrm>
        <a:graphic>
          <a:graphicData uri="http://schemas.openxmlformats.org/drawingml/2006/table">
            <a:tbl>
              <a:tblPr firstRow="1" bandRow="1">
                <a:tableStyleId>{5C22544A-7EE6-4342-B048-85BDC9FD1C3A}</a:tableStyleId>
              </a:tblPr>
              <a:tblGrid>
                <a:gridCol w="3216349">
                  <a:extLst>
                    <a:ext uri="{9D8B030D-6E8A-4147-A177-3AD203B41FA5}">
                      <a16:colId xmlns:a16="http://schemas.microsoft.com/office/drawing/2014/main" val="2370227782"/>
                    </a:ext>
                  </a:extLst>
                </a:gridCol>
                <a:gridCol w="3216349">
                  <a:extLst>
                    <a:ext uri="{9D8B030D-6E8A-4147-A177-3AD203B41FA5}">
                      <a16:colId xmlns:a16="http://schemas.microsoft.com/office/drawing/2014/main" val="2876546733"/>
                    </a:ext>
                  </a:extLst>
                </a:gridCol>
              </a:tblGrid>
              <a:tr h="2246817">
                <a:tc>
                  <a:txBody>
                    <a:bodyPr/>
                    <a:lstStyle/>
                    <a:p>
                      <a:pPr algn="ctr"/>
                      <a:r>
                        <a:rPr lang="en-GB" b="0" dirty="0">
                          <a:solidFill>
                            <a:srgbClr val="95519E"/>
                          </a:solidFill>
                          <a:latin typeface="Lato" panose="020B0604020202020204" charset="0"/>
                          <a:ea typeface="Lato" panose="020B0604020202020204" charset="0"/>
                          <a:cs typeface="Lato" panose="020B0604020202020204" charset="0"/>
                        </a:rPr>
                        <a:t>How will you celebrate finishing Year 11?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rgbClr val="CC99FF"/>
                          </a:solidFill>
                          <a:latin typeface="Lato" panose="020B0604020202020204" charset="0"/>
                          <a:ea typeface="Lato" panose="020B0604020202020204" charset="0"/>
                          <a:cs typeface="Lato" panose="020B0604020202020204" charset="0"/>
                        </a:rPr>
                        <a:t>What are you looking forward to in future?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791730"/>
                  </a:ext>
                </a:extLst>
              </a:tr>
              <a:tr h="2188634">
                <a:tc>
                  <a:txBody>
                    <a:bodyPr/>
                    <a:lstStyle/>
                    <a:p>
                      <a:pPr algn="ctr"/>
                      <a:r>
                        <a:rPr lang="en-GB" b="0" dirty="0">
                          <a:solidFill>
                            <a:srgbClr val="CC66FF"/>
                          </a:solidFill>
                          <a:latin typeface="Lato" panose="020B0604020202020204" charset="0"/>
                          <a:ea typeface="Lato" panose="020B0604020202020204" charset="0"/>
                          <a:cs typeface="Lato" panose="020B0604020202020204" charset="0"/>
                        </a:rPr>
                        <a:t>What questions do you still have?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b="0" dirty="0">
                          <a:solidFill>
                            <a:srgbClr val="7D4385"/>
                          </a:solidFill>
                          <a:latin typeface="Lato" panose="020B0604020202020204" charset="0"/>
                          <a:ea typeface="Lato" panose="020B0604020202020204" charset="0"/>
                          <a:cs typeface="Lato" panose="020B0604020202020204" charset="0"/>
                        </a:rPr>
                        <a:t>Where could you find answers? Who could help you?</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60590266"/>
                  </a:ext>
                </a:extLst>
              </a:tr>
            </a:tbl>
          </a:graphicData>
        </a:graphic>
      </p:graphicFrame>
      <p:sp>
        <p:nvSpPr>
          <p:cNvPr id="6" name="TextBox 5">
            <a:extLst>
              <a:ext uri="{FF2B5EF4-FFF2-40B4-BE49-F238E27FC236}">
                <a16:creationId xmlns:a16="http://schemas.microsoft.com/office/drawing/2014/main" id="{042D7773-97F7-462A-AB42-F3CF9B3B7E63}"/>
              </a:ext>
            </a:extLst>
          </p:cNvPr>
          <p:cNvSpPr txBox="1"/>
          <p:nvPr/>
        </p:nvSpPr>
        <p:spPr>
          <a:xfrm>
            <a:off x="346541" y="499976"/>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Personal reflection</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D64EE7B8-9A6F-4A89-8908-8545681BCB61}"/>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pic>
        <p:nvPicPr>
          <p:cNvPr id="9" name="Picture 8">
            <a:extLst>
              <a:ext uri="{FF2B5EF4-FFF2-40B4-BE49-F238E27FC236}">
                <a16:creationId xmlns:a16="http://schemas.microsoft.com/office/drawing/2014/main" id="{BFDD0627-1C79-49E4-A375-2210040DF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617" y="4164345"/>
            <a:ext cx="2315796" cy="2328530"/>
          </a:xfrm>
          <a:prstGeom prst="rect">
            <a:avLst/>
          </a:prstGeom>
        </p:spPr>
      </p:pic>
      <p:sp>
        <p:nvSpPr>
          <p:cNvPr id="10" name="Content Placeholder 9">
            <a:extLst>
              <a:ext uri="{FF2B5EF4-FFF2-40B4-BE49-F238E27FC236}">
                <a16:creationId xmlns:a16="http://schemas.microsoft.com/office/drawing/2014/main" id="{C35929C8-3632-4B07-9AC3-053B5F69E930}"/>
              </a:ext>
            </a:extLst>
          </p:cNvPr>
          <p:cNvSpPr txBox="1">
            <a:spLocks/>
          </p:cNvSpPr>
          <p:nvPr/>
        </p:nvSpPr>
        <p:spPr>
          <a:xfrm>
            <a:off x="346541" y="1733107"/>
            <a:ext cx="4969738" cy="4833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Lato" panose="020B0604020202020204" charset="0"/>
                <a:ea typeface="Lato" panose="020B0604020202020204" charset="0"/>
                <a:cs typeface="Lato" panose="020B0604020202020204" charset="0"/>
              </a:rPr>
              <a:t>Thinking about what you’ve learnt this session, add your final thoughts to the grid in </a:t>
            </a:r>
            <a:r>
              <a:rPr lang="en-GB" b="1" dirty="0">
                <a:latin typeface="Lato" panose="020B0604020202020204" charset="0"/>
                <a:ea typeface="Lato" panose="020B0604020202020204" charset="0"/>
                <a:cs typeface="Lato" panose="020B0604020202020204" charset="0"/>
              </a:rPr>
              <a:t>Resource 5</a:t>
            </a:r>
            <a:r>
              <a:rPr lang="en-GB" dirty="0">
                <a:latin typeface="Lato" panose="020B0604020202020204" charset="0"/>
                <a:ea typeface="Lato" panose="020B0604020202020204" charset="0"/>
                <a:cs typeface="Lato" panose="020B0604020202020204" charset="0"/>
              </a:rPr>
              <a:t>, in response to the 4 key questions.</a:t>
            </a:r>
          </a:p>
        </p:txBody>
      </p:sp>
    </p:spTree>
    <p:extLst>
      <p:ext uri="{BB962C8B-B14F-4D97-AF65-F5344CB8AC3E}">
        <p14:creationId xmlns:p14="http://schemas.microsoft.com/office/powerpoint/2010/main" val="19038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36" y="4818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10" name="TextBox 9"/>
          <p:cNvSpPr txBox="1"/>
          <p:nvPr/>
        </p:nvSpPr>
        <p:spPr>
          <a:xfrm>
            <a:off x="5949537" y="1557725"/>
            <a:ext cx="6043578" cy="4154984"/>
          </a:xfrm>
          <a:prstGeom prst="rect">
            <a:avLst/>
          </a:prstGeom>
          <a:noFill/>
        </p:spPr>
        <p:txBody>
          <a:bodyPr wrap="square" rtlCol="0">
            <a:spAutoFit/>
          </a:bodyPr>
          <a:lstStyle/>
          <a:p>
            <a:r>
              <a:rPr lang="en-US" sz="2400" dirty="0">
                <a:latin typeface="Lato" panose="020B0604020202020204" charset="0"/>
                <a:ea typeface="Lato" panose="020B0604020202020204" charset="0"/>
                <a:cs typeface="Lato" panose="020B0604020202020204" charset="0"/>
              </a:rPr>
              <a:t>There are lots of places to get additional support, including:</a:t>
            </a:r>
          </a:p>
          <a:p>
            <a:endParaRPr lang="en-US" sz="2400" dirty="0">
              <a:latin typeface="Lato" panose="020B0604020202020204" charset="0"/>
              <a:ea typeface="Lato" panose="020B0604020202020204" charset="0"/>
              <a:cs typeface="Lato" panose="020B0604020202020204" charset="0"/>
            </a:endParaRPr>
          </a:p>
          <a:p>
            <a:r>
              <a:rPr lang="en-US" sz="2400" b="1" dirty="0" err="1">
                <a:latin typeface="Lato" panose="020B0604020202020204" charset="0"/>
                <a:ea typeface="Lato" panose="020B0604020202020204" charset="0"/>
                <a:cs typeface="Lato" panose="020B0604020202020204" charset="0"/>
              </a:rPr>
              <a:t>ChildLine</a:t>
            </a:r>
            <a:r>
              <a:rPr lang="en-US" sz="2400" dirty="0">
                <a:latin typeface="Lato" panose="020B0604020202020204" charset="0"/>
                <a:ea typeface="Lato" panose="020B0604020202020204" charset="0"/>
                <a:cs typeface="Lato" panose="020B0604020202020204" charset="0"/>
              </a:rPr>
              <a:t>:</a:t>
            </a:r>
          </a:p>
          <a:p>
            <a:r>
              <a:rPr lang="en-US" sz="2400" dirty="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a:p>
            <a:endParaRPr lang="en-US" sz="2400" dirty="0">
              <a:latin typeface="Lato" panose="020B0604020202020204" charset="0"/>
              <a:ea typeface="Lato" panose="020B0604020202020204" charset="0"/>
              <a:cs typeface="Lato" panose="020B0604020202020204" charset="0"/>
            </a:endParaRPr>
          </a:p>
          <a:p>
            <a:r>
              <a:rPr lang="en-US" sz="2400" b="1" dirty="0">
                <a:latin typeface="Lato" panose="020B0604020202020204" charset="0"/>
                <a:ea typeface="Lato" panose="020B0604020202020204" charset="0"/>
                <a:cs typeface="Lato" panose="020B0604020202020204" charset="0"/>
              </a:rPr>
              <a:t>Young Minds:</a:t>
            </a:r>
          </a:p>
          <a:p>
            <a:r>
              <a:rPr lang="en-GB" sz="2400" u="sng" dirty="0">
                <a:latin typeface="Lato" panose="020B0604020202020204" charset="0"/>
                <a:ea typeface="Lato" panose="020B0604020202020204" charset="0"/>
                <a:cs typeface="Lato" panose="020B0604020202020204" charset="0"/>
                <a:hlinkClick r:id="rId4"/>
              </a:rPr>
              <a:t>www.youngminds.org.uk</a:t>
            </a:r>
            <a:endParaRPr lang="en-US" sz="2400" dirty="0">
              <a:latin typeface="Lato" panose="020B0604020202020204" charset="0"/>
              <a:ea typeface="Lato" panose="020B0604020202020204" charset="0"/>
              <a:cs typeface="Lato" panose="020B0604020202020204" charset="0"/>
            </a:endParaRPr>
          </a:p>
          <a:p>
            <a:endParaRPr lang="en-US" sz="2400" dirty="0">
              <a:latin typeface="Lato" panose="020B0604020202020204" charset="0"/>
              <a:ea typeface="Lato" panose="020B0604020202020204" charset="0"/>
              <a:cs typeface="Lato" panose="020B0604020202020204" charset="0"/>
            </a:endParaRPr>
          </a:p>
          <a:p>
            <a:r>
              <a:rPr lang="en-US" sz="2400" b="1" dirty="0">
                <a:latin typeface="Lato" panose="020B0604020202020204" charset="0"/>
                <a:ea typeface="Lato" panose="020B0604020202020204" charset="0"/>
                <a:cs typeface="Lato" panose="020B0604020202020204" charset="0"/>
              </a:rPr>
              <a:t>Samaritans:</a:t>
            </a:r>
          </a:p>
          <a:p>
            <a:r>
              <a:rPr lang="en-GB" sz="2400" u="sng" dirty="0">
                <a:latin typeface="Lato" panose="020B0604020202020204" charset="0"/>
                <a:ea typeface="Lato" panose="020B0604020202020204" charset="0"/>
                <a:cs typeface="Lato" panose="020B0604020202020204" charset="0"/>
                <a:hlinkClick r:id="rId5"/>
              </a:rPr>
              <a:t>www.samaritans.org</a:t>
            </a:r>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329514" y="1557725"/>
            <a:ext cx="4911343"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the move from Year 11 to sixth form/college, you can always speak to your parent or carer, or a teacher in school for more advice and support. </a:t>
            </a:r>
          </a:p>
          <a:p>
            <a:endParaRPr lang="en-GB" dirty="0"/>
          </a:p>
        </p:txBody>
      </p:sp>
      <p:pic>
        <p:nvPicPr>
          <p:cNvPr id="9" name="Picture 2" descr="Speech Bubbles, Conversation, Black, Blank, Ch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990" y="4311438"/>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4EF8CE5C-0892-48A2-BD3D-4638D2C55FE1}"/>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78474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171" y="45480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11" name="Rectangle 10"/>
          <p:cNvSpPr/>
          <p:nvPr/>
        </p:nvSpPr>
        <p:spPr>
          <a:xfrm>
            <a:off x="5790030" y="839522"/>
            <a:ext cx="6172851" cy="5262979"/>
          </a:xfrm>
          <a:prstGeom prst="rect">
            <a:avLst/>
          </a:prstGeom>
          <a:ln>
            <a:noFill/>
          </a:ln>
        </p:spPr>
        <p:txBody>
          <a:bodyPr wrap="square">
            <a:spAutoFit/>
          </a:bodyPr>
          <a:lstStyle/>
          <a:p>
            <a:r>
              <a:rPr lang="en-GB" sz="2600" dirty="0">
                <a:latin typeface="Lato" panose="020B0604020202020204" charset="0"/>
                <a:ea typeface="Lato" panose="020B0604020202020204" charset="0"/>
                <a:cs typeface="Lato" panose="020B0604020202020204" charset="0"/>
              </a:rPr>
              <a:t>Plan something to celebrate the end of Year 11 — either an idea of your own, or one of the following suggestions:</a:t>
            </a:r>
          </a:p>
          <a:p>
            <a:endParaRPr lang="en-GB" sz="2600" dirty="0">
              <a:latin typeface="Lato" panose="020B0604020202020204" charset="0"/>
              <a:ea typeface="Lato" panose="020B0604020202020204" charset="0"/>
              <a:cs typeface="Lato" panose="020B0604020202020204" charset="0"/>
            </a:endParaRPr>
          </a:p>
          <a:p>
            <a:pPr marL="285750" indent="-285750">
              <a:spcBef>
                <a:spcPts val="1200"/>
              </a:spcBef>
              <a:buFontTx/>
              <a:buChar char="-"/>
            </a:pPr>
            <a:r>
              <a:rPr lang="en-GB" sz="2400" dirty="0">
                <a:solidFill>
                  <a:srgbClr val="95519E"/>
                </a:solidFill>
                <a:latin typeface="Lato" panose="020B0604020202020204" charset="0"/>
                <a:ea typeface="Lato" panose="020B0604020202020204" charset="0"/>
                <a:cs typeface="Lato" panose="020B0604020202020204" charset="0"/>
              </a:rPr>
              <a:t>Hold a virtual prom with your friends.</a:t>
            </a:r>
          </a:p>
          <a:p>
            <a:pPr marL="285750" indent="-285750">
              <a:spcBef>
                <a:spcPts val="1200"/>
              </a:spcBef>
              <a:buFontTx/>
              <a:buChar char="-"/>
            </a:pPr>
            <a:r>
              <a:rPr lang="en-GB" sz="2400" dirty="0">
                <a:solidFill>
                  <a:srgbClr val="95519E"/>
                </a:solidFill>
                <a:latin typeface="Lato" panose="020B0604020202020204" charset="0"/>
                <a:ea typeface="Lato" panose="020B0604020202020204" charset="0"/>
                <a:cs typeface="Lato" panose="020B0604020202020204" charset="0"/>
              </a:rPr>
              <a:t>Make a time capsule of all of your memories from secondary school.</a:t>
            </a:r>
          </a:p>
          <a:p>
            <a:pPr marL="285750" indent="-285750">
              <a:spcBef>
                <a:spcPts val="1200"/>
              </a:spcBef>
              <a:buFontTx/>
              <a:buChar char="-"/>
            </a:pPr>
            <a:r>
              <a:rPr lang="en-GB" sz="2400" dirty="0">
                <a:solidFill>
                  <a:srgbClr val="95519E"/>
                </a:solidFill>
                <a:latin typeface="Lato" panose="020B0604020202020204" charset="0"/>
                <a:ea typeface="Lato" panose="020B0604020202020204" charset="0"/>
                <a:cs typeface="Lato" panose="020B0604020202020204" charset="0"/>
              </a:rPr>
              <a:t>Create an online year book for your friends to sign/share memories.</a:t>
            </a:r>
          </a:p>
          <a:p>
            <a:pPr marL="285750" indent="-285750">
              <a:spcBef>
                <a:spcPts val="1200"/>
              </a:spcBef>
              <a:buFontTx/>
              <a:buChar char="-"/>
            </a:pPr>
            <a:r>
              <a:rPr lang="en-GB" sz="2400" dirty="0">
                <a:solidFill>
                  <a:srgbClr val="95519E"/>
                </a:solidFill>
                <a:latin typeface="Lato" panose="020B0604020202020204" charset="0"/>
                <a:ea typeface="Lato" panose="020B0604020202020204" charset="0"/>
                <a:cs typeface="Lato" panose="020B0604020202020204" charset="0"/>
              </a:rPr>
              <a:t>Write a letter to a Year 6 pupil who is starting your school in September, giving advice and sharing your experience.</a:t>
            </a:r>
          </a:p>
        </p:txBody>
      </p:sp>
      <p:sp>
        <p:nvSpPr>
          <p:cNvPr id="12" name="Footer Placeholder 3">
            <a:extLst>
              <a:ext uri="{FF2B5EF4-FFF2-40B4-BE49-F238E27FC236}">
                <a16:creationId xmlns:a16="http://schemas.microsoft.com/office/drawing/2014/main" id="{92D0C7C7-CF5A-4C76-AC94-FAE5CC5EB267}"/>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pic>
        <p:nvPicPr>
          <p:cNvPr id="7" name="Picture 6">
            <a:extLst>
              <a:ext uri="{FF2B5EF4-FFF2-40B4-BE49-F238E27FC236}">
                <a16:creationId xmlns:a16="http://schemas.microsoft.com/office/drawing/2014/main" id="{85DF910C-9412-44C7-9835-D6DA8CF52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3412">
            <a:off x="328171" y="1965991"/>
            <a:ext cx="5140508" cy="3429000"/>
          </a:xfrm>
          <a:prstGeom prst="rect">
            <a:avLst/>
          </a:prstGeom>
        </p:spPr>
      </p:pic>
    </p:spTree>
    <p:extLst>
      <p:ext uri="{BB962C8B-B14F-4D97-AF65-F5344CB8AC3E}">
        <p14:creationId xmlns:p14="http://schemas.microsoft.com/office/powerpoint/2010/main" val="14172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4581" y="3029146"/>
            <a:ext cx="10965901" cy="2877711"/>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spcAft>
                <a:spcPts val="1200"/>
              </a:spcAft>
              <a:buSzPct val="202000"/>
              <a:buBlip>
                <a:blip r:embed="rId3"/>
              </a:buBlip>
            </a:pPr>
            <a:r>
              <a:rPr lang="en-GB" sz="2400" dirty="0" err="1">
                <a:latin typeface="Lato" panose="020F0502020204030203" pitchFamily="34" charset="0"/>
                <a:ea typeface="Lato" panose="020F0502020204030203" pitchFamily="34" charset="0"/>
                <a:cs typeface="Lato" panose="020F0502020204030203" pitchFamily="34" charset="0"/>
              </a:rPr>
              <a:t>iden</a:t>
            </a:r>
            <a:r>
              <a:rPr lang="en-US" sz="2400" dirty="0" err="1">
                <a:latin typeface="Lato" panose="020F0502020204030203" pitchFamily="34" charset="0"/>
                <a:ea typeface="Lato" panose="020F0502020204030203" pitchFamily="34" charset="0"/>
                <a:cs typeface="Lato" panose="020F0502020204030203" pitchFamily="34" charset="0"/>
              </a:rPr>
              <a:t>tify</a:t>
            </a:r>
            <a:r>
              <a:rPr lang="en-US" sz="2400" dirty="0">
                <a:latin typeface="Lato" panose="020F0502020204030203" pitchFamily="34" charset="0"/>
                <a:ea typeface="Lato" panose="020F0502020204030203" pitchFamily="34" charset="0"/>
                <a:cs typeface="Lato" panose="020F0502020204030203" pitchFamily="34" charset="0"/>
              </a:rPr>
              <a:t> the range of opportunities and challenges young people might encounter as they move </a:t>
            </a:r>
            <a:r>
              <a:rPr lang="en-GB" sz="2400" dirty="0">
                <a:latin typeface="Lato" panose="020F0502020204030203" pitchFamily="34" charset="0"/>
                <a:ea typeface="Lato" panose="020F0502020204030203" pitchFamily="34" charset="0"/>
                <a:cs typeface="Lato" panose="020F0502020204030203" pitchFamily="34" charset="0"/>
              </a:rPr>
              <a:t>to college/sixth form.</a:t>
            </a:r>
          </a:p>
          <a:p>
            <a:pPr marL="914400" lvl="1" indent="-457200">
              <a:spcAft>
                <a:spcPts val="1200"/>
              </a:spcAft>
              <a:buSzPct val="202000"/>
              <a:buBlip>
                <a:blip r:embed="rId3"/>
              </a:buBlip>
            </a:pPr>
            <a:r>
              <a:rPr lang="en-US" sz="2400" dirty="0">
                <a:latin typeface="Lato" panose="020F0502020204030203" pitchFamily="34" charset="0"/>
                <a:ea typeface="Lato" panose="020F0502020204030203" pitchFamily="34" charset="0"/>
                <a:cs typeface="Lato" panose="020F0502020204030203" pitchFamily="34" charset="0"/>
              </a:rPr>
              <a:t>explain strategies to help manage these challenges.</a:t>
            </a:r>
          </a:p>
          <a:p>
            <a:pPr marL="914400" lvl="1" indent="-457200">
              <a:spcAft>
                <a:spcPts val="1200"/>
              </a:spcAft>
              <a:buSzPct val="202000"/>
              <a:buBlip>
                <a:blip r:embed="rId3"/>
              </a:buBlip>
            </a:pPr>
            <a:r>
              <a:rPr lang="en-US" sz="2400" dirty="0" err="1">
                <a:latin typeface="Lato" panose="020F0502020204030203" pitchFamily="34" charset="0"/>
                <a:ea typeface="Lato" panose="020F0502020204030203" pitchFamily="34" charset="0"/>
                <a:cs typeface="Lato" panose="020F0502020204030203" pitchFamily="34" charset="0"/>
              </a:rPr>
              <a:t>analyse</a:t>
            </a:r>
            <a:r>
              <a:rPr lang="en-US" sz="2400" dirty="0">
                <a:latin typeface="Lato" panose="020F0502020204030203" pitchFamily="34" charset="0"/>
                <a:ea typeface="Lato" panose="020F0502020204030203" pitchFamily="34" charset="0"/>
                <a:cs typeface="Lato" panose="020F0502020204030203" pitchFamily="34" charset="0"/>
              </a:rPr>
              <a:t> sources of support and personal networks of support.</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85531" y="3029146"/>
            <a:ext cx="877333" cy="1001704"/>
          </a:xfrm>
          <a:prstGeom prst="rect">
            <a:avLst/>
          </a:prstGeom>
        </p:spPr>
      </p:pic>
      <p:sp>
        <p:nvSpPr>
          <p:cNvPr id="5" name="Rectangle 4"/>
          <p:cNvSpPr/>
          <p:nvPr/>
        </p:nvSpPr>
        <p:spPr>
          <a:xfrm>
            <a:off x="869842" y="652087"/>
            <a:ext cx="11155381" cy="1938992"/>
          </a:xfrm>
          <a:prstGeom prst="rect">
            <a:avLst/>
          </a:prstGeom>
        </p:spPr>
        <p:txBody>
          <a:bodyPr wrap="square">
            <a:spAutoFit/>
          </a:bodyPr>
          <a:lstStyle/>
          <a:p>
            <a:pPr lvl="1">
              <a:lnSpc>
                <a:spcPct val="150000"/>
              </a:lnSpc>
              <a:buSzPct val="202000"/>
            </a:pPr>
            <a:r>
              <a:rPr lang="en-GB" sz="32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managing the challenges some young people might face as they move from key stage 4 to the next stage of their lives.</a:t>
            </a:r>
          </a:p>
          <a:p>
            <a:pPr lvl="1">
              <a:buSzPct val="202000"/>
              <a:defRPr/>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9" name="Footer Placeholder 3">
            <a:extLst>
              <a:ext uri="{FF2B5EF4-FFF2-40B4-BE49-F238E27FC236}">
                <a16:creationId xmlns:a16="http://schemas.microsoft.com/office/drawing/2014/main" id="{9E4607E7-6936-4A47-9E42-9BC7A64F54B6}"/>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37473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E29270B-78DD-4588-A386-F75EA15692EB}"/>
              </a:ext>
            </a:extLst>
          </p:cNvPr>
          <p:cNvGraphicFramePr>
            <a:graphicFrameLocks noGrp="1"/>
          </p:cNvGraphicFramePr>
          <p:nvPr>
            <p:extLst>
              <p:ext uri="{D42A27DB-BD31-4B8C-83A1-F6EECF244321}">
                <p14:modId xmlns:p14="http://schemas.microsoft.com/office/powerpoint/2010/main" val="437039623"/>
              </p:ext>
            </p:extLst>
          </p:nvPr>
        </p:nvGraphicFramePr>
        <p:xfrm>
          <a:off x="6032206" y="1429706"/>
          <a:ext cx="5948512" cy="4435451"/>
        </p:xfrm>
        <a:graphic>
          <a:graphicData uri="http://schemas.openxmlformats.org/drawingml/2006/table">
            <a:tbl>
              <a:tblPr firstRow="1" bandRow="1">
                <a:tableStyleId>{5C22544A-7EE6-4342-B048-85BDC9FD1C3A}</a:tableStyleId>
              </a:tblPr>
              <a:tblGrid>
                <a:gridCol w="2974256">
                  <a:extLst>
                    <a:ext uri="{9D8B030D-6E8A-4147-A177-3AD203B41FA5}">
                      <a16:colId xmlns:a16="http://schemas.microsoft.com/office/drawing/2014/main" val="2370227782"/>
                    </a:ext>
                  </a:extLst>
                </a:gridCol>
                <a:gridCol w="2974256">
                  <a:extLst>
                    <a:ext uri="{9D8B030D-6E8A-4147-A177-3AD203B41FA5}">
                      <a16:colId xmlns:a16="http://schemas.microsoft.com/office/drawing/2014/main" val="2876546733"/>
                    </a:ext>
                  </a:extLst>
                </a:gridCol>
              </a:tblGrid>
              <a:tr h="2246817">
                <a:tc>
                  <a:txBody>
                    <a:bodyPr/>
                    <a:lstStyle/>
                    <a:p>
                      <a:pPr algn="ctr"/>
                      <a:r>
                        <a:rPr lang="en-GB" b="0" dirty="0">
                          <a:solidFill>
                            <a:srgbClr val="95519E"/>
                          </a:solidFill>
                          <a:latin typeface="Lato" panose="020B0604020202020204" charset="0"/>
                          <a:ea typeface="Lato" panose="020B0604020202020204" charset="0"/>
                          <a:cs typeface="Lato" panose="020B0604020202020204" charset="0"/>
                        </a:rPr>
                        <a:t>What might someone in Year 11 miss about school?</a:t>
                      </a:r>
                    </a:p>
                    <a:p>
                      <a:pPr algn="ctr"/>
                      <a:endParaRPr lang="en-GB" b="0" dirty="0">
                        <a:solidFill>
                          <a:srgbClr val="95519E"/>
                        </a:solidFill>
                        <a:latin typeface="Lato" panose="020B0604020202020204" charset="0"/>
                        <a:ea typeface="Lato" panose="020B0604020202020204" charset="0"/>
                        <a:cs typeface="Lato" panose="020B0604020202020204" charset="0"/>
                      </a:endParaRPr>
                    </a:p>
                    <a:p>
                      <a:pPr algn="l"/>
                      <a:r>
                        <a:rPr lang="en-GB" b="0" dirty="0">
                          <a:solidFill>
                            <a:schemeClr val="tx1"/>
                          </a:solidFill>
                          <a:latin typeface="Lato" panose="020B0604020202020204" charset="0"/>
                          <a:ea typeface="Lato" panose="020B0604020202020204" charset="0"/>
                          <a:cs typeface="Lato" panose="020B0604020202020204" charset="0"/>
                        </a:rPr>
                        <a:t>E.g. particular classes, some friends or peers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rgbClr val="CC99FF"/>
                          </a:solidFill>
                          <a:latin typeface="Lato" panose="020B0604020202020204" charset="0"/>
                          <a:ea typeface="Lato" panose="020B0604020202020204" charset="0"/>
                          <a:cs typeface="Lato" panose="020B0604020202020204" charset="0"/>
                        </a:rPr>
                        <a:t>What might they be glad to leave behind?</a:t>
                      </a:r>
                    </a:p>
                    <a:p>
                      <a:pPr algn="ctr"/>
                      <a:endParaRPr lang="en-GB" b="0" dirty="0">
                        <a:solidFill>
                          <a:srgbClr val="CC99FF"/>
                        </a:solidFill>
                        <a:latin typeface="Lato" panose="020B0604020202020204" charset="0"/>
                        <a:ea typeface="Lato" panose="020B0604020202020204" charset="0"/>
                        <a:cs typeface="Lato" panose="020B0604020202020204" charset="0"/>
                      </a:endParaRPr>
                    </a:p>
                    <a:p>
                      <a:pPr algn="l"/>
                      <a:r>
                        <a:rPr lang="en-GB" b="0" dirty="0">
                          <a:solidFill>
                            <a:schemeClr val="tx1"/>
                          </a:solidFill>
                          <a:latin typeface="Lato" panose="020B0604020202020204" charset="0"/>
                          <a:ea typeface="Lato" panose="020B0604020202020204" charset="0"/>
                          <a:cs typeface="Lato" panose="020B0604020202020204" charset="0"/>
                        </a:rPr>
                        <a:t>E.g. a particular subject that they do not have to do anymore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791730"/>
                  </a:ext>
                </a:extLst>
              </a:tr>
              <a:tr h="2188634">
                <a:tc>
                  <a:txBody>
                    <a:bodyPr/>
                    <a:lstStyle/>
                    <a:p>
                      <a:pPr algn="ctr"/>
                      <a:r>
                        <a:rPr lang="en-GB" b="0" dirty="0">
                          <a:solidFill>
                            <a:srgbClr val="CC66FF"/>
                          </a:solidFill>
                          <a:latin typeface="Lato" panose="020B0604020202020204" charset="0"/>
                          <a:ea typeface="Lato" panose="020B0604020202020204" charset="0"/>
                          <a:cs typeface="Lato" panose="020B0604020202020204" charset="0"/>
                        </a:rPr>
                        <a:t>What next steps might they be excited about?</a:t>
                      </a:r>
                    </a:p>
                    <a:p>
                      <a:pPr algn="ctr"/>
                      <a:endParaRPr lang="en-GB" b="0" dirty="0">
                        <a:solidFill>
                          <a:srgbClr val="CC66FF"/>
                        </a:solidFill>
                        <a:latin typeface="Lato" panose="020B0604020202020204" charset="0"/>
                        <a:ea typeface="Lato" panose="020B0604020202020204" charset="0"/>
                        <a:cs typeface="Lato" panose="020B0604020202020204" charset="0"/>
                      </a:endParaRPr>
                    </a:p>
                    <a:p>
                      <a:pPr algn="l"/>
                      <a:r>
                        <a:rPr lang="en-GB" b="0" dirty="0">
                          <a:solidFill>
                            <a:schemeClr val="tx1"/>
                          </a:solidFill>
                          <a:latin typeface="Lato" panose="020B0604020202020204" charset="0"/>
                          <a:ea typeface="Lato" panose="020B0604020202020204" charset="0"/>
                          <a:cs typeface="Lato" panose="020B0604020202020204" charset="0"/>
                        </a:rPr>
                        <a:t>E.g. studying new subjects</a:t>
                      </a:r>
                      <a:r>
                        <a:rPr lang="en-GB" b="0" dirty="0">
                          <a:solidFill>
                            <a:srgbClr val="CC66FF"/>
                          </a:solidFill>
                          <a:latin typeface="Lato" panose="020B0604020202020204" charset="0"/>
                          <a:ea typeface="Lato" panose="020B0604020202020204" charset="0"/>
                          <a:cs typeface="Lato" panose="020B0604020202020204" charset="0"/>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b="0" dirty="0">
                          <a:solidFill>
                            <a:srgbClr val="7D4385"/>
                          </a:solidFill>
                          <a:latin typeface="Lato" panose="020B0604020202020204" charset="0"/>
                          <a:ea typeface="Lato" panose="020B0604020202020204" charset="0"/>
                          <a:cs typeface="Lato" panose="020B0604020202020204" charset="0"/>
                        </a:rPr>
                        <a:t>What concerns about the next steps might they have?</a:t>
                      </a:r>
                    </a:p>
                    <a:p>
                      <a:pPr algn="ctr"/>
                      <a:endParaRPr lang="en-GB" b="0" dirty="0">
                        <a:solidFill>
                          <a:srgbClr val="7D4385"/>
                        </a:solidFill>
                        <a:latin typeface="Lato" panose="020B0604020202020204" charset="0"/>
                        <a:ea typeface="Lato" panose="020B0604020202020204" charset="0"/>
                        <a:cs typeface="Lato" panose="020B0604020202020204" charset="0"/>
                      </a:endParaRPr>
                    </a:p>
                    <a:p>
                      <a:pPr algn="l"/>
                      <a:r>
                        <a:rPr lang="en-GB" b="0" dirty="0">
                          <a:solidFill>
                            <a:schemeClr val="tx1"/>
                          </a:solidFill>
                          <a:latin typeface="Lato" panose="020B0604020202020204" charset="0"/>
                          <a:ea typeface="Lato" panose="020B0604020202020204" charset="0"/>
                          <a:cs typeface="Lato" panose="020B0604020202020204" charset="0"/>
                        </a:rPr>
                        <a:t>E.g. the first day of a new college/school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60590266"/>
                  </a:ext>
                </a:extLst>
              </a:tr>
            </a:tbl>
          </a:graphicData>
        </a:graphic>
      </p:graphicFrame>
      <p:sp>
        <p:nvSpPr>
          <p:cNvPr id="6" name="TextBox 5">
            <a:extLst>
              <a:ext uri="{FF2B5EF4-FFF2-40B4-BE49-F238E27FC236}">
                <a16:creationId xmlns:a16="http://schemas.microsoft.com/office/drawing/2014/main" id="{63A871AD-7B93-4ECD-BC54-08E6672BCF73}"/>
              </a:ext>
            </a:extLst>
          </p:cNvPr>
          <p:cNvSpPr txBox="1"/>
          <p:nvPr/>
        </p:nvSpPr>
        <p:spPr>
          <a:xfrm>
            <a:off x="346541" y="41174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Finishing Year 11</a:t>
            </a:r>
            <a:endParaRPr lang="en-GB" sz="4400" b="1" dirty="0">
              <a:latin typeface="League Spartan" panose="00000800000000000000" pitchFamily="50" charset="0"/>
            </a:endParaRPr>
          </a:p>
        </p:txBody>
      </p:sp>
      <p:sp>
        <p:nvSpPr>
          <p:cNvPr id="7" name="Content Placeholder 9">
            <a:extLst>
              <a:ext uri="{FF2B5EF4-FFF2-40B4-BE49-F238E27FC236}">
                <a16:creationId xmlns:a16="http://schemas.microsoft.com/office/drawing/2014/main" id="{DD40994E-8537-4B2F-B771-7CEC40ABE6E0}"/>
              </a:ext>
            </a:extLst>
          </p:cNvPr>
          <p:cNvSpPr txBox="1">
            <a:spLocks/>
          </p:cNvSpPr>
          <p:nvPr/>
        </p:nvSpPr>
        <p:spPr>
          <a:xfrm>
            <a:off x="346541" y="1429705"/>
            <a:ext cx="5299347" cy="5137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buFont typeface="Arial" panose="020B0604020202020204" pitchFamily="34" charset="0"/>
              <a:buNone/>
            </a:pPr>
            <a:r>
              <a:rPr lang="en-GB" dirty="0">
                <a:latin typeface="Lato" panose="020B0604020202020204" charset="0"/>
                <a:ea typeface="Lato" panose="020B0604020202020204" charset="0"/>
                <a:cs typeface="Lato" panose="020B0604020202020204" charset="0"/>
              </a:rPr>
              <a:t>Finishing Year 11 can be an exciting experience, but it might also come with some worries. </a:t>
            </a:r>
          </a:p>
          <a:p>
            <a:pPr marL="0" indent="0">
              <a:lnSpc>
                <a:spcPts val="1900"/>
              </a:lnSpc>
              <a:buFont typeface="Arial" panose="020B0604020202020204" pitchFamily="34" charset="0"/>
              <a:buNone/>
            </a:pPr>
            <a:endParaRPr lang="en-GB" sz="1800" dirty="0">
              <a:latin typeface="Lato" panose="020B0604020202020204" charset="0"/>
              <a:ea typeface="Lato" panose="020B0604020202020204" charset="0"/>
              <a:cs typeface="Lato" panose="020B0604020202020204" charset="0"/>
            </a:endParaRPr>
          </a:p>
          <a:p>
            <a:pPr marL="0" indent="0">
              <a:lnSpc>
                <a:spcPts val="3600"/>
              </a:lnSpc>
              <a:buFont typeface="Arial" panose="020B0604020202020204" pitchFamily="34" charset="0"/>
              <a:buNone/>
            </a:pPr>
            <a:r>
              <a:rPr lang="en-GB" dirty="0">
                <a:latin typeface="Lato" panose="020B0604020202020204" charset="0"/>
                <a:ea typeface="Lato" panose="020B0604020202020204" charset="0"/>
                <a:cs typeface="Lato" panose="020B0604020202020204" charset="0"/>
              </a:rPr>
              <a:t>Using the grid in </a:t>
            </a:r>
            <a:r>
              <a:rPr lang="en-GB" b="1" dirty="0">
                <a:latin typeface="Lato" panose="020B0604020202020204" charset="0"/>
                <a:ea typeface="Lato" panose="020B0604020202020204" charset="0"/>
                <a:cs typeface="Lato" panose="020B0604020202020204" charset="0"/>
              </a:rPr>
              <a:t>Resource 1</a:t>
            </a:r>
            <a:r>
              <a:rPr lang="en-GB" dirty="0">
                <a:latin typeface="Lato" panose="020B0604020202020204" charset="0"/>
                <a:ea typeface="Lato" panose="020B0604020202020204" charset="0"/>
                <a:cs typeface="Lato" panose="020B0604020202020204" charset="0"/>
              </a:rPr>
              <a:t>, add any ideas you have in response to the 4 key questions about what someone in Year 11 might be thinking, or how they might be feeling.</a:t>
            </a:r>
          </a:p>
        </p:txBody>
      </p:sp>
      <p:sp>
        <p:nvSpPr>
          <p:cNvPr id="8" name="Footer Placeholder 3">
            <a:extLst>
              <a:ext uri="{FF2B5EF4-FFF2-40B4-BE49-F238E27FC236}">
                <a16:creationId xmlns:a16="http://schemas.microsoft.com/office/drawing/2014/main" id="{428990E9-B2EE-4DB2-A01A-10BB92574972}"/>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64612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FB52DE4-2E52-422C-94D9-4092D29B9F76}"/>
              </a:ext>
            </a:extLst>
          </p:cNvPr>
          <p:cNvSpPr>
            <a:spLocks noGrp="1"/>
          </p:cNvSpPr>
          <p:nvPr>
            <p:ph sz="half" idx="1"/>
          </p:nvPr>
        </p:nvSpPr>
        <p:spPr>
          <a:xfrm>
            <a:off x="5648960" y="1384355"/>
            <a:ext cx="6183557" cy="4604663"/>
          </a:xfrm>
        </p:spPr>
        <p:txBody>
          <a:bodyPr/>
          <a:lstStyle/>
          <a:p>
            <a:pPr marL="0" indent="0">
              <a:lnSpc>
                <a:spcPts val="2900"/>
              </a:lnSpc>
              <a:buNone/>
            </a:pPr>
            <a:r>
              <a:rPr lang="en-GB" sz="2400" dirty="0">
                <a:latin typeface="Lato" panose="020B0604020202020204" charset="0"/>
                <a:ea typeface="Lato" panose="020B0604020202020204" charset="0"/>
                <a:cs typeface="Lato" panose="020B0604020202020204" charset="0"/>
              </a:rPr>
              <a:t>It might feel like quite a difficult time for Year 11s at the moment, with some students feeling additional worries about their futures due to the impact of Coronavirus. </a:t>
            </a:r>
            <a:endParaRPr lang="en-GB" sz="1000" dirty="0">
              <a:latin typeface="Lato" panose="020B0604020202020204" charset="0"/>
              <a:ea typeface="Lato" panose="020B0604020202020204" charset="0"/>
              <a:cs typeface="Lato" panose="020B0604020202020204" charset="0"/>
            </a:endParaRPr>
          </a:p>
          <a:p>
            <a:pPr marL="0" indent="0">
              <a:lnSpc>
                <a:spcPts val="3000"/>
              </a:lnSpc>
              <a:buNone/>
            </a:pPr>
            <a:r>
              <a:rPr lang="en-GB" sz="2400" dirty="0">
                <a:latin typeface="Lato" panose="020B0604020202020204" charset="0"/>
                <a:ea typeface="Lato" panose="020B0604020202020204" charset="0"/>
                <a:cs typeface="Lato" panose="020B0604020202020204" charset="0"/>
              </a:rPr>
              <a:t>Read the concerns expressed by the individuals in </a:t>
            </a:r>
            <a:r>
              <a:rPr lang="en-GB" sz="2400" b="1" dirty="0">
                <a:latin typeface="Lato" panose="020B0604020202020204" charset="0"/>
                <a:ea typeface="Lato" panose="020B0604020202020204" charset="0"/>
                <a:cs typeface="Lato" panose="020B0604020202020204" charset="0"/>
              </a:rPr>
              <a:t>Resource 2</a:t>
            </a:r>
            <a:r>
              <a:rPr lang="en-GB" sz="2400" dirty="0">
                <a:latin typeface="Lato" panose="020B0604020202020204" charset="0"/>
                <a:ea typeface="Lato" panose="020B0604020202020204" charset="0"/>
                <a:cs typeface="Lato" panose="020B0604020202020204" charset="0"/>
              </a:rPr>
              <a:t>. </a:t>
            </a:r>
            <a:endParaRPr lang="en-GB" sz="800" dirty="0">
              <a:latin typeface="Lato" panose="020B0604020202020204" charset="0"/>
              <a:ea typeface="Lato" panose="020B0604020202020204" charset="0"/>
              <a:cs typeface="Lato" panose="020B0604020202020204" charset="0"/>
            </a:endParaRPr>
          </a:p>
          <a:p>
            <a:pPr marL="0" indent="0">
              <a:lnSpc>
                <a:spcPts val="3000"/>
              </a:lnSpc>
              <a:buNone/>
            </a:pPr>
            <a:r>
              <a:rPr lang="en-GB" sz="2400" dirty="0">
                <a:latin typeface="Lato" panose="020B0604020202020204" charset="0"/>
                <a:ea typeface="Lato" panose="020B0604020202020204" charset="0"/>
                <a:cs typeface="Lato" panose="020B0604020202020204" charset="0"/>
              </a:rPr>
              <a:t>Underneath each, in the blank speech bubble, add a short reply suggesting some advice or strategies to each Year 11 student, to help them manage their concern, challenge or worry. </a:t>
            </a:r>
          </a:p>
        </p:txBody>
      </p:sp>
      <p:sp>
        <p:nvSpPr>
          <p:cNvPr id="12" name="TextBox 11">
            <a:extLst>
              <a:ext uri="{FF2B5EF4-FFF2-40B4-BE49-F238E27FC236}">
                <a16:creationId xmlns:a16="http://schemas.microsoft.com/office/drawing/2014/main" id="{78180B5A-EBF4-40F5-9E37-1816EC8B3FF8}"/>
              </a:ext>
            </a:extLst>
          </p:cNvPr>
          <p:cNvSpPr txBox="1"/>
          <p:nvPr/>
        </p:nvSpPr>
        <p:spPr>
          <a:xfrm>
            <a:off x="346540" y="483856"/>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current challenges</a:t>
            </a:r>
            <a:endParaRPr lang="en-GB" sz="4400" b="1" dirty="0">
              <a:latin typeface="League Spartan" panose="00000800000000000000" pitchFamily="50" charset="0"/>
            </a:endParaRPr>
          </a:p>
        </p:txBody>
      </p:sp>
      <p:sp>
        <p:nvSpPr>
          <p:cNvPr id="15" name="Content Placeholder 9">
            <a:extLst>
              <a:ext uri="{FF2B5EF4-FFF2-40B4-BE49-F238E27FC236}">
                <a16:creationId xmlns:a16="http://schemas.microsoft.com/office/drawing/2014/main" id="{69CD1F68-BCB3-419A-A39C-21CB561C352B}"/>
              </a:ext>
            </a:extLst>
          </p:cNvPr>
          <p:cNvSpPr txBox="1">
            <a:spLocks/>
          </p:cNvSpPr>
          <p:nvPr/>
        </p:nvSpPr>
        <p:spPr>
          <a:xfrm>
            <a:off x="430195" y="2072314"/>
            <a:ext cx="687040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en-GB" sz="2200" dirty="0">
              <a:latin typeface="Lato" panose="020B0604020202020204" charset="0"/>
              <a:ea typeface="Lato" panose="020B0604020202020204" charset="0"/>
              <a:cs typeface="Lato" panose="020B0604020202020204" charset="0"/>
            </a:endParaRPr>
          </a:p>
        </p:txBody>
      </p:sp>
      <p:pic>
        <p:nvPicPr>
          <p:cNvPr id="7" name="Picture 6">
            <a:extLst>
              <a:ext uri="{FF2B5EF4-FFF2-40B4-BE49-F238E27FC236}">
                <a16:creationId xmlns:a16="http://schemas.microsoft.com/office/drawing/2014/main" id="{4E51A424-199C-4BE4-A43B-025018158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23072">
            <a:off x="262089" y="2066013"/>
            <a:ext cx="4921457" cy="2768320"/>
          </a:xfrm>
          <a:prstGeom prst="rect">
            <a:avLst/>
          </a:prstGeom>
        </p:spPr>
      </p:pic>
      <p:sp>
        <p:nvSpPr>
          <p:cNvPr id="11" name="Footer Placeholder 3">
            <a:extLst>
              <a:ext uri="{FF2B5EF4-FFF2-40B4-BE49-F238E27FC236}">
                <a16:creationId xmlns:a16="http://schemas.microsoft.com/office/drawing/2014/main" id="{504819C6-58C6-40F0-965B-031797D21C0F}"/>
              </a:ext>
            </a:extLst>
          </p:cNvPr>
          <p:cNvSpPr>
            <a:spLocks noGrp="1"/>
          </p:cNvSpPr>
          <p:nvPr>
            <p:ph type="ftr" sz="quarter" idx="11"/>
          </p:nvPr>
        </p:nvSpPr>
        <p:spPr>
          <a:xfrm>
            <a:off x="-12435" y="6499784"/>
            <a:ext cx="12192000" cy="365125"/>
          </a:xfrm>
        </p:spPr>
        <p:txBody>
          <a:bodyPr/>
          <a:lstStyle/>
          <a:p>
            <a:r>
              <a:rPr lang="en-GB" sz="1050" dirty="0">
                <a:solidFill>
                  <a:schemeClr val="tx1"/>
                </a:solidFill>
              </a:rPr>
              <a:t>© PSHE Association 2020 </a:t>
            </a:r>
            <a:r>
              <a:rPr lang="en-GB" dirty="0">
                <a:solidFill>
                  <a:schemeClr val="tx1"/>
                </a:solidFill>
              </a:rPr>
              <a:t>	 </a:t>
            </a:r>
          </a:p>
        </p:txBody>
      </p:sp>
    </p:spTree>
    <p:extLst>
      <p:ext uri="{BB962C8B-B14F-4D97-AF65-F5344CB8AC3E}">
        <p14:creationId xmlns:p14="http://schemas.microsoft.com/office/powerpoint/2010/main" val="13611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29B2A72E-035C-49DF-8FE5-FC12FBD27644}"/>
              </a:ext>
            </a:extLst>
          </p:cNvPr>
          <p:cNvSpPr>
            <a:spLocks noGrp="1"/>
          </p:cNvSpPr>
          <p:nvPr>
            <p:ph type="ftr" sz="quarter" idx="11"/>
          </p:nvPr>
        </p:nvSpPr>
        <p:spPr>
          <a:xfrm>
            <a:off x="-12435" y="6499784"/>
            <a:ext cx="12192000" cy="365125"/>
          </a:xfrm>
        </p:spPr>
        <p:txBody>
          <a:bodyPr/>
          <a:lstStyle/>
          <a:p>
            <a:r>
              <a:rPr lang="en-GB" sz="1050" dirty="0">
                <a:solidFill>
                  <a:schemeClr val="tx1"/>
                </a:solidFill>
              </a:rPr>
              <a:t>© PSHE Association 2020 </a:t>
            </a:r>
            <a:r>
              <a:rPr lang="en-GB" dirty="0">
                <a:solidFill>
                  <a:schemeClr val="tx1"/>
                </a:solidFill>
              </a:rPr>
              <a:t>	 </a:t>
            </a:r>
          </a:p>
        </p:txBody>
      </p:sp>
      <p:sp>
        <p:nvSpPr>
          <p:cNvPr id="10" name="Speech Bubble: Rectangle with Corners Rounded 9">
            <a:extLst>
              <a:ext uri="{FF2B5EF4-FFF2-40B4-BE49-F238E27FC236}">
                <a16:creationId xmlns:a16="http://schemas.microsoft.com/office/drawing/2014/main" id="{B6F5EE2C-566A-4B81-A721-DC1333042280}"/>
              </a:ext>
            </a:extLst>
          </p:cNvPr>
          <p:cNvSpPr/>
          <p:nvPr/>
        </p:nvSpPr>
        <p:spPr>
          <a:xfrm>
            <a:off x="498923" y="1614215"/>
            <a:ext cx="11270513" cy="1267208"/>
          </a:xfrm>
          <a:prstGeom prst="wedgeRoundRectCallout">
            <a:avLst>
              <a:gd name="adj1" fmla="val 52167"/>
              <a:gd name="adj2" fmla="val 67952"/>
              <a:gd name="adj3" fmla="val 16667"/>
            </a:avLst>
          </a:prstGeom>
          <a:solidFill>
            <a:srgbClr val="D9B3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Lots of students will be in the same boat! Many will be turning up alone and almost everyone will have some first-day nerves. </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The college might send some instructions before the first day, or make the information available on the website, so keep an eye out, or you could email the college to ask.</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Remember, there will be people there to help you on the day, giving everyone directions and instructions too – you won’t be expected to know everything on day 1!</a:t>
            </a:r>
            <a:endParaRPr lang="en-GB" sz="1400" dirty="0">
              <a:solidFill>
                <a:schemeClr val="tx1"/>
              </a:solidFill>
            </a:endParaRPr>
          </a:p>
        </p:txBody>
      </p:sp>
      <p:sp>
        <p:nvSpPr>
          <p:cNvPr id="11" name="TextBox 10">
            <a:extLst>
              <a:ext uri="{FF2B5EF4-FFF2-40B4-BE49-F238E27FC236}">
                <a16:creationId xmlns:a16="http://schemas.microsoft.com/office/drawing/2014/main" id="{7A6A0FB7-48BD-42B9-B2BD-E4C642D569F4}"/>
              </a:ext>
            </a:extLst>
          </p:cNvPr>
          <p:cNvSpPr txBox="1"/>
          <p:nvPr/>
        </p:nvSpPr>
        <p:spPr>
          <a:xfrm>
            <a:off x="346541" y="34962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current challenges</a:t>
            </a:r>
            <a:endParaRPr lang="en-GB" sz="4400" b="1" dirty="0">
              <a:latin typeface="League Spartan" panose="00000800000000000000" pitchFamily="50" charset="0"/>
            </a:endParaRPr>
          </a:p>
        </p:txBody>
      </p:sp>
      <p:sp>
        <p:nvSpPr>
          <p:cNvPr id="12" name="Rectangle 11">
            <a:extLst>
              <a:ext uri="{FF2B5EF4-FFF2-40B4-BE49-F238E27FC236}">
                <a16:creationId xmlns:a16="http://schemas.microsoft.com/office/drawing/2014/main" id="{3960DA61-F277-434B-8420-59E1F1129DDF}"/>
              </a:ext>
            </a:extLst>
          </p:cNvPr>
          <p:cNvSpPr/>
          <p:nvPr/>
        </p:nvSpPr>
        <p:spPr>
          <a:xfrm>
            <a:off x="346540" y="1177490"/>
            <a:ext cx="11422895" cy="369332"/>
          </a:xfrm>
          <a:prstGeom prst="rect">
            <a:avLst/>
          </a:prstGeom>
        </p:spPr>
        <p:txBody>
          <a:bodyPr wrap="square">
            <a:spAutoFit/>
          </a:bodyPr>
          <a:lstStyle/>
          <a:p>
            <a:r>
              <a:rPr lang="en-GB" dirty="0">
                <a:latin typeface="Lato" panose="020B0604020202020204" charset="0"/>
                <a:ea typeface="Lato" panose="020B0604020202020204" charset="0"/>
                <a:cs typeface="Lato" panose="020B0604020202020204" charset="0"/>
              </a:rPr>
              <a:t>Click each speech bubble to reveal some suggestions of advice…</a:t>
            </a:r>
            <a:endParaRPr lang="en-GB" dirty="0"/>
          </a:p>
        </p:txBody>
      </p:sp>
      <p:sp>
        <p:nvSpPr>
          <p:cNvPr id="13" name="Speech Bubble: Rectangle with Corners Rounded 12">
            <a:extLst>
              <a:ext uri="{FF2B5EF4-FFF2-40B4-BE49-F238E27FC236}">
                <a16:creationId xmlns:a16="http://schemas.microsoft.com/office/drawing/2014/main" id="{9CDA9008-EE57-488E-8D03-6B50AC593D36}"/>
              </a:ext>
            </a:extLst>
          </p:cNvPr>
          <p:cNvSpPr/>
          <p:nvPr/>
        </p:nvSpPr>
        <p:spPr>
          <a:xfrm>
            <a:off x="498922" y="1614215"/>
            <a:ext cx="11270513" cy="1267208"/>
          </a:xfrm>
          <a:prstGeom prst="wedgeRoundRectCallout">
            <a:avLst>
              <a:gd name="adj1" fmla="val 52167"/>
              <a:gd name="adj2" fmla="val 67952"/>
              <a:gd name="adj3" fmla="val 16667"/>
            </a:avLst>
          </a:prstGeom>
          <a:solidFill>
            <a:srgbClr val="7700E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latin typeface="Lato" panose="020B0604020202020204" charset="0"/>
                <a:ea typeface="Lato" panose="020B0604020202020204" charset="0"/>
                <a:cs typeface="Lato" panose="020B0604020202020204" charset="0"/>
              </a:rPr>
              <a:t>It’s not for a while, but I’m already worried about first day of college. There was meant to be an induction day, but this has had to be cancelled. I’m not going to know anyone, so I’m getting really nervous about finding my way around and going to the right place when I turn up.</a:t>
            </a:r>
          </a:p>
        </p:txBody>
      </p:sp>
      <p:sp>
        <p:nvSpPr>
          <p:cNvPr id="15" name="Speech Bubble: Rectangle with Corners Rounded 14">
            <a:extLst>
              <a:ext uri="{FF2B5EF4-FFF2-40B4-BE49-F238E27FC236}">
                <a16:creationId xmlns:a16="http://schemas.microsoft.com/office/drawing/2014/main" id="{30B807CC-E49B-4D54-97CF-EA14A443FEA1}"/>
              </a:ext>
            </a:extLst>
          </p:cNvPr>
          <p:cNvSpPr/>
          <p:nvPr/>
        </p:nvSpPr>
        <p:spPr>
          <a:xfrm>
            <a:off x="498923" y="3299506"/>
            <a:ext cx="11270513" cy="1267208"/>
          </a:xfrm>
          <a:prstGeom prst="wedgeRoundRectCallout">
            <a:avLst>
              <a:gd name="adj1" fmla="val 52167"/>
              <a:gd name="adj2" fmla="val 67952"/>
              <a:gd name="adj3" fmla="val 16667"/>
            </a:avLst>
          </a:prstGeom>
          <a:solidFill>
            <a:srgbClr val="D1AED6"/>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Remember that everyone is in the same boat and that you will all be starting from the same point. </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You could find out what is in your new courses and do some pre-reading or revise the relevant parts of your GCSEs. </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Research post-18 options and start planning what steps you will need to take to get there.</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Ask for help if you need it — parents, teachers and friends can all be great sources of support.</a:t>
            </a:r>
          </a:p>
        </p:txBody>
      </p:sp>
      <p:sp>
        <p:nvSpPr>
          <p:cNvPr id="16" name="Speech Bubble: Rectangle with Corners Rounded 15">
            <a:extLst>
              <a:ext uri="{FF2B5EF4-FFF2-40B4-BE49-F238E27FC236}">
                <a16:creationId xmlns:a16="http://schemas.microsoft.com/office/drawing/2014/main" id="{5BD766A7-1D04-411F-BDCE-1B77FBF5D87B}"/>
              </a:ext>
            </a:extLst>
          </p:cNvPr>
          <p:cNvSpPr/>
          <p:nvPr/>
        </p:nvSpPr>
        <p:spPr>
          <a:xfrm>
            <a:off x="498923" y="4964506"/>
            <a:ext cx="11270513" cy="1267208"/>
          </a:xfrm>
          <a:prstGeom prst="wedgeRoundRectCallout">
            <a:avLst>
              <a:gd name="adj1" fmla="val 52167"/>
              <a:gd name="adj2" fmla="val 67952"/>
              <a:gd name="adj3" fmla="val 16667"/>
            </a:avLst>
          </a:prstGeom>
          <a:solidFill>
            <a:srgbClr val="DE9B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Know that it is a worrying time for lots of Year 11s and feeling these emotions is normal.</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If GCSEs come up in conversation, perhaps steer the conversation in a different direction or agree to not discuss them at the moment.</a:t>
            </a:r>
          </a:p>
          <a:p>
            <a:pPr marL="285750" indent="-285750">
              <a:buFontTx/>
              <a:buChar char="-"/>
            </a:pPr>
            <a:r>
              <a:rPr lang="en-GB" sz="1400" dirty="0">
                <a:solidFill>
                  <a:schemeClr val="tx1"/>
                </a:solidFill>
                <a:latin typeface="Lato" panose="020B0604020202020204" charset="0"/>
                <a:ea typeface="Lato" panose="020B0604020202020204" charset="0"/>
                <a:cs typeface="Lato" panose="020B0604020202020204" charset="0"/>
              </a:rPr>
              <a:t>There are lots of ways to stay in touch with friends (phone, messaging, video calls etc.), even if you do not see them every day, e.g. you could arrange a regular time to speak with them over video chat, that everyone keeps free each week.</a:t>
            </a:r>
          </a:p>
        </p:txBody>
      </p:sp>
      <p:sp>
        <p:nvSpPr>
          <p:cNvPr id="17" name="Speech Bubble: Rectangle with Corners Rounded 16">
            <a:extLst>
              <a:ext uri="{FF2B5EF4-FFF2-40B4-BE49-F238E27FC236}">
                <a16:creationId xmlns:a16="http://schemas.microsoft.com/office/drawing/2014/main" id="{3246DA75-490B-445C-8950-822845E0B64C}"/>
              </a:ext>
            </a:extLst>
          </p:cNvPr>
          <p:cNvSpPr/>
          <p:nvPr/>
        </p:nvSpPr>
        <p:spPr>
          <a:xfrm>
            <a:off x="498922" y="4795360"/>
            <a:ext cx="11270513" cy="1446233"/>
          </a:xfrm>
          <a:prstGeom prst="wedgeRoundRectCallout">
            <a:avLst>
              <a:gd name="adj1" fmla="val 52075"/>
              <a:gd name="adj2" fmla="val 64360"/>
              <a:gd name="adj3" fmla="val 16667"/>
            </a:avLst>
          </a:prstGeom>
          <a:solidFill>
            <a:srgbClr val="B41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latin typeface="Lato" panose="020B0604020202020204" charset="0"/>
                <a:ea typeface="Lato" panose="020B0604020202020204" charset="0"/>
                <a:cs typeface="Lato" panose="020B0604020202020204" charset="0"/>
              </a:rPr>
              <a:t>My friends and I have been feeling quite stressed lately — every time we talk about our GCSEs, we all get a bit snappy with each other. I know we are all worried about our results, but I’m also worried about how we are going to keep our friendships going when we aren’t able to see each other and we are going to different places for college and sixth form.</a:t>
            </a:r>
          </a:p>
        </p:txBody>
      </p:sp>
      <p:sp>
        <p:nvSpPr>
          <p:cNvPr id="14" name="Speech Bubble: Rectangle with Corners Rounded 13">
            <a:extLst>
              <a:ext uri="{FF2B5EF4-FFF2-40B4-BE49-F238E27FC236}">
                <a16:creationId xmlns:a16="http://schemas.microsoft.com/office/drawing/2014/main" id="{CD9AEE07-8A75-401A-832F-89FE7A2671B2}"/>
              </a:ext>
            </a:extLst>
          </p:cNvPr>
          <p:cNvSpPr/>
          <p:nvPr/>
        </p:nvSpPr>
        <p:spPr>
          <a:xfrm>
            <a:off x="498922" y="3299506"/>
            <a:ext cx="11270513" cy="1267208"/>
          </a:xfrm>
          <a:prstGeom prst="wedgeRoundRectCallout">
            <a:avLst>
              <a:gd name="adj1" fmla="val 52167"/>
              <a:gd name="adj2" fmla="val 67952"/>
              <a:gd name="adj3" fmla="val 16667"/>
            </a:avLst>
          </a:prstGeom>
          <a:solidFill>
            <a:srgbClr val="7D4385"/>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000" dirty="0">
                <a:solidFill>
                  <a:schemeClr val="bg1"/>
                </a:solidFill>
                <a:latin typeface="Lato" panose="020B0604020202020204" charset="0"/>
                <a:ea typeface="Lato" panose="020B0604020202020204" charset="0"/>
                <a:cs typeface="Lato" panose="020B0604020202020204" charset="0"/>
              </a:rPr>
              <a:t>I’m worried about the transition to A-levels. I don’t know how I’m going to handle the work when I didn’t even get to properly finish some of my courses for GCSE. It’s such a long time now until A-levels start and I’m already losing my motivation to do any work. </a:t>
            </a:r>
          </a:p>
        </p:txBody>
      </p:sp>
    </p:spTree>
    <p:extLst>
      <p:ext uri="{BB962C8B-B14F-4D97-AF65-F5344CB8AC3E}">
        <p14:creationId xmlns:p14="http://schemas.microsoft.com/office/powerpoint/2010/main" val="3830307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64CDEB-7F1A-47DB-82A5-10ADE4B2CDF1}"/>
              </a:ext>
            </a:extLst>
          </p:cNvPr>
          <p:cNvSpPr txBox="1"/>
          <p:nvPr/>
        </p:nvSpPr>
        <p:spPr>
          <a:xfrm>
            <a:off x="365257" y="493616"/>
            <a:ext cx="11572037" cy="646331"/>
          </a:xfrm>
          <a:prstGeom prst="rect">
            <a:avLst/>
          </a:prstGeom>
          <a:noFill/>
        </p:spPr>
        <p:txBody>
          <a:bodyPr wrap="square" rtlCol="0">
            <a:spAutoFit/>
          </a:bodyPr>
          <a:lstStyle/>
          <a:p>
            <a:r>
              <a:rPr lang="en-GB" sz="3600" dirty="0">
                <a:solidFill>
                  <a:srgbClr val="95519E"/>
                </a:solidFill>
                <a:latin typeface="League Spartan" panose="00000800000000000000" pitchFamily="50" charset="0"/>
              </a:rPr>
              <a:t>Thinking ahead</a:t>
            </a:r>
            <a:endParaRPr lang="en-GB" sz="3600" dirty="0">
              <a:latin typeface="League Spartan" panose="00000800000000000000" pitchFamily="50" charset="0"/>
            </a:endParaRPr>
          </a:p>
        </p:txBody>
      </p:sp>
      <p:sp>
        <p:nvSpPr>
          <p:cNvPr id="5" name="Rectangle 4">
            <a:extLst>
              <a:ext uri="{FF2B5EF4-FFF2-40B4-BE49-F238E27FC236}">
                <a16:creationId xmlns:a16="http://schemas.microsoft.com/office/drawing/2014/main" id="{319ACEB4-3178-43F2-B0F5-8C622BF9DC80}"/>
              </a:ext>
            </a:extLst>
          </p:cNvPr>
          <p:cNvSpPr/>
          <p:nvPr/>
        </p:nvSpPr>
        <p:spPr>
          <a:xfrm>
            <a:off x="365255" y="1336568"/>
            <a:ext cx="11572038" cy="553549"/>
          </a:xfrm>
          <a:prstGeom prst="rect">
            <a:avLst/>
          </a:prstGeom>
        </p:spPr>
        <p:txBody>
          <a:bodyPr wrap="square">
            <a:spAutoFit/>
          </a:bodyPr>
          <a:lstStyle/>
          <a:p>
            <a:pPr lvl="0">
              <a:lnSpc>
                <a:spcPts val="4000"/>
              </a:lnSpc>
              <a:spcAft>
                <a:spcPts val="600"/>
              </a:spcAft>
            </a:pPr>
            <a:r>
              <a:rPr lang="en-GB" sz="2800" dirty="0">
                <a:latin typeface="Lato" panose="020F0502020204030203" pitchFamily="34" charset="0"/>
                <a:ea typeface="Lato" panose="020F0502020204030203" pitchFamily="34" charset="0"/>
                <a:cs typeface="Lato" panose="020F0502020204030203" pitchFamily="34" charset="0"/>
              </a:rPr>
              <a:t> </a:t>
            </a:r>
          </a:p>
        </p:txBody>
      </p:sp>
      <p:sp>
        <p:nvSpPr>
          <p:cNvPr id="11" name="Footer Placeholder 3">
            <a:extLst>
              <a:ext uri="{FF2B5EF4-FFF2-40B4-BE49-F238E27FC236}">
                <a16:creationId xmlns:a16="http://schemas.microsoft.com/office/drawing/2014/main" id="{CFF7A77D-5F10-41D5-96A6-31B84B8D3230}"/>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graphicFrame>
        <p:nvGraphicFramePr>
          <p:cNvPr id="12" name="Diagram 11">
            <a:extLst>
              <a:ext uri="{FF2B5EF4-FFF2-40B4-BE49-F238E27FC236}">
                <a16:creationId xmlns:a16="http://schemas.microsoft.com/office/drawing/2014/main" id="{5AD22195-4B73-41FC-9A93-7DD86C199FA1}"/>
              </a:ext>
            </a:extLst>
          </p:cNvPr>
          <p:cNvGraphicFramePr/>
          <p:nvPr>
            <p:extLst>
              <p:ext uri="{D42A27DB-BD31-4B8C-83A1-F6EECF244321}">
                <p14:modId xmlns:p14="http://schemas.microsoft.com/office/powerpoint/2010/main" val="4208487775"/>
              </p:ext>
            </p:extLst>
          </p:nvPr>
        </p:nvGraphicFramePr>
        <p:xfrm>
          <a:off x="7548371" y="568961"/>
          <a:ext cx="4278372" cy="4238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DEA7FE-710E-48A6-9689-5A3DDA9D8428}"/>
              </a:ext>
            </a:extLst>
          </p:cNvPr>
          <p:cNvSpPr txBox="1"/>
          <p:nvPr/>
        </p:nvSpPr>
        <p:spPr>
          <a:xfrm>
            <a:off x="7634177" y="5142540"/>
            <a:ext cx="4303116" cy="830997"/>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Need help? See some suggestions on the next slide…</a:t>
            </a:r>
          </a:p>
        </p:txBody>
      </p:sp>
      <p:sp>
        <p:nvSpPr>
          <p:cNvPr id="15" name="Content Placeholder 9">
            <a:extLst>
              <a:ext uri="{FF2B5EF4-FFF2-40B4-BE49-F238E27FC236}">
                <a16:creationId xmlns:a16="http://schemas.microsoft.com/office/drawing/2014/main" id="{841C0C28-E0E7-4EE6-B99B-C43E5B43171C}"/>
              </a:ext>
            </a:extLst>
          </p:cNvPr>
          <p:cNvSpPr txBox="1">
            <a:spLocks/>
          </p:cNvSpPr>
          <p:nvPr/>
        </p:nvSpPr>
        <p:spPr>
          <a:xfrm>
            <a:off x="365254" y="1368874"/>
            <a:ext cx="6939785" cy="4604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Lato" panose="020B0604020202020204" charset="0"/>
                <a:ea typeface="Lato" panose="020B0604020202020204" charset="0"/>
                <a:cs typeface="Lato" panose="020B0604020202020204" charset="0"/>
              </a:rPr>
              <a:t>Despite the current challenges, there are lots of things to look forward to over the next couple of years and lots of changes will occur in the move from key stage 4.</a:t>
            </a:r>
          </a:p>
          <a:p>
            <a:pPr marL="0" indent="0">
              <a:buFont typeface="Arial" panose="020B0604020202020204" pitchFamily="34" charset="0"/>
              <a:buNone/>
            </a:pPr>
            <a:endParaRPr lang="en-GB" sz="2400" dirty="0">
              <a:latin typeface="Lato" panose="020B0604020202020204" charset="0"/>
              <a:ea typeface="Lato" panose="020B0604020202020204" charset="0"/>
              <a:cs typeface="Lato" panose="020B0604020202020204" charset="0"/>
            </a:endParaRPr>
          </a:p>
          <a:p>
            <a:pPr marL="0" indent="0">
              <a:buFont typeface="Arial" panose="020B0604020202020204" pitchFamily="34" charset="0"/>
              <a:buNone/>
            </a:pPr>
            <a:r>
              <a:rPr lang="en-GB" sz="2400" dirty="0">
                <a:latin typeface="Lato" panose="020B0604020202020204" charset="0"/>
                <a:ea typeface="Lato" panose="020B0604020202020204" charset="0"/>
                <a:cs typeface="Lato" panose="020B0604020202020204" charset="0"/>
              </a:rPr>
              <a:t>For each change in </a:t>
            </a:r>
            <a:r>
              <a:rPr lang="en-GB" sz="2400" b="1" dirty="0">
                <a:latin typeface="Lato" panose="020B0604020202020204" charset="0"/>
                <a:ea typeface="Lato" panose="020B0604020202020204" charset="0"/>
                <a:cs typeface="Lato" panose="020B0604020202020204" charset="0"/>
              </a:rPr>
              <a:t>Resource 3</a:t>
            </a:r>
            <a:r>
              <a:rPr lang="en-GB" sz="2400" dirty="0">
                <a:latin typeface="Lato" panose="020B0604020202020204" charset="0"/>
                <a:ea typeface="Lato" panose="020B0604020202020204" charset="0"/>
                <a:cs typeface="Lato" panose="020B0604020202020204" charset="0"/>
              </a:rPr>
              <a:t>, add a ‘pro’ (a positive about the change) next to the + and a ‘con’ (something about the change that might present a challenge) next to the - .</a:t>
            </a:r>
          </a:p>
        </p:txBody>
      </p:sp>
      <p:pic>
        <p:nvPicPr>
          <p:cNvPr id="17" name="Picture 16">
            <a:extLst>
              <a:ext uri="{FF2B5EF4-FFF2-40B4-BE49-F238E27FC236}">
                <a16:creationId xmlns:a16="http://schemas.microsoft.com/office/drawing/2014/main" id="{94883D3F-871B-4EFB-8C6F-3187E293B3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2819" y="4959978"/>
            <a:ext cx="3332221" cy="1715459"/>
          </a:xfrm>
          <a:prstGeom prst="rect">
            <a:avLst/>
          </a:prstGeom>
        </p:spPr>
      </p:pic>
      <p:sp>
        <p:nvSpPr>
          <p:cNvPr id="18" name="Oval 17">
            <a:extLst>
              <a:ext uri="{FF2B5EF4-FFF2-40B4-BE49-F238E27FC236}">
                <a16:creationId xmlns:a16="http://schemas.microsoft.com/office/drawing/2014/main" id="{122EB344-ABEB-438B-A31A-460ACE452E91}"/>
              </a:ext>
            </a:extLst>
          </p:cNvPr>
          <p:cNvSpPr/>
          <p:nvPr/>
        </p:nvSpPr>
        <p:spPr>
          <a:xfrm>
            <a:off x="8361680" y="899432"/>
            <a:ext cx="538480" cy="553549"/>
          </a:xfrm>
          <a:prstGeom prst="ellipse">
            <a:avLst/>
          </a:prstGeom>
          <a:noFill/>
          <a:ln w="28575">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89A33AA3-2F87-4B4F-8143-EBA5CB535FB5}"/>
              </a:ext>
            </a:extLst>
          </p:cNvPr>
          <p:cNvCxnSpPr/>
          <p:nvPr/>
        </p:nvCxnSpPr>
        <p:spPr>
          <a:xfrm flipV="1">
            <a:off x="6695440" y="1452981"/>
            <a:ext cx="1828800" cy="2428139"/>
          </a:xfrm>
          <a:prstGeom prst="straightConnector1">
            <a:avLst/>
          </a:prstGeom>
          <a:ln>
            <a:solidFill>
              <a:srgbClr val="95519E"/>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157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64CDEB-7F1A-47DB-82A5-10ADE4B2CDF1}"/>
              </a:ext>
            </a:extLst>
          </p:cNvPr>
          <p:cNvSpPr txBox="1"/>
          <p:nvPr/>
        </p:nvSpPr>
        <p:spPr>
          <a:xfrm>
            <a:off x="309981" y="374586"/>
            <a:ext cx="11572037" cy="646331"/>
          </a:xfrm>
          <a:prstGeom prst="rect">
            <a:avLst/>
          </a:prstGeom>
          <a:noFill/>
        </p:spPr>
        <p:txBody>
          <a:bodyPr wrap="square" rtlCol="0">
            <a:spAutoFit/>
          </a:bodyPr>
          <a:lstStyle/>
          <a:p>
            <a:r>
              <a:rPr lang="en-GB" sz="3600" dirty="0">
                <a:solidFill>
                  <a:srgbClr val="95519E"/>
                </a:solidFill>
                <a:latin typeface="League Spartan" panose="00000800000000000000" pitchFamily="50" charset="0"/>
              </a:rPr>
              <a:t>Thinking ahead</a:t>
            </a:r>
            <a:endParaRPr lang="en-GB" sz="3600" dirty="0">
              <a:latin typeface="League Spartan" panose="00000800000000000000" pitchFamily="50" charset="0"/>
            </a:endParaRPr>
          </a:p>
        </p:txBody>
      </p:sp>
      <p:sp>
        <p:nvSpPr>
          <p:cNvPr id="11" name="Footer Placeholder 3">
            <a:extLst>
              <a:ext uri="{FF2B5EF4-FFF2-40B4-BE49-F238E27FC236}">
                <a16:creationId xmlns:a16="http://schemas.microsoft.com/office/drawing/2014/main" id="{CFF7A77D-5F10-41D5-96A6-31B84B8D3230}"/>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graphicFrame>
        <p:nvGraphicFramePr>
          <p:cNvPr id="12" name="Diagram 11">
            <a:extLst>
              <a:ext uri="{FF2B5EF4-FFF2-40B4-BE49-F238E27FC236}">
                <a16:creationId xmlns:a16="http://schemas.microsoft.com/office/drawing/2014/main" id="{5AD22195-4B73-41FC-9A93-7DD86C199FA1}"/>
              </a:ext>
            </a:extLst>
          </p:cNvPr>
          <p:cNvGraphicFramePr/>
          <p:nvPr>
            <p:extLst>
              <p:ext uri="{D42A27DB-BD31-4B8C-83A1-F6EECF244321}">
                <p14:modId xmlns:p14="http://schemas.microsoft.com/office/powerpoint/2010/main" val="3352683611"/>
              </p:ext>
            </p:extLst>
          </p:nvPr>
        </p:nvGraphicFramePr>
        <p:xfrm>
          <a:off x="365257" y="1160468"/>
          <a:ext cx="7713851" cy="533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hought Bubble: Cloud 1">
            <a:extLst>
              <a:ext uri="{FF2B5EF4-FFF2-40B4-BE49-F238E27FC236}">
                <a16:creationId xmlns:a16="http://schemas.microsoft.com/office/drawing/2014/main" id="{588B44B3-7FC7-43F1-B895-7DF80752ADC5}"/>
              </a:ext>
            </a:extLst>
          </p:cNvPr>
          <p:cNvSpPr/>
          <p:nvPr/>
        </p:nvSpPr>
        <p:spPr>
          <a:xfrm>
            <a:off x="8444365" y="697751"/>
            <a:ext cx="3802910" cy="3583394"/>
          </a:xfrm>
          <a:prstGeom prst="cloudCallout">
            <a:avLst>
              <a:gd name="adj1" fmla="val -51121"/>
              <a:gd name="adj2" fmla="val 70954"/>
            </a:avLst>
          </a:prstGeom>
          <a:solidFill>
            <a:srgbClr val="7030A0"/>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r>
              <a:rPr lang="en-GB" sz="1600" dirty="0">
                <a:latin typeface="Lato" panose="020B0604020202020204" charset="0"/>
                <a:ea typeface="Lato" panose="020B0604020202020204" charset="0"/>
                <a:cs typeface="Lato" panose="020B0604020202020204" charset="0"/>
              </a:rPr>
              <a:t>Can you think of any strategies that could help manage some of the ‘cons’/ challenges/ difficulties? </a:t>
            </a:r>
          </a:p>
          <a:p>
            <a:pPr algn="ctr"/>
            <a:endParaRPr lang="en-GB" sz="1600" dirty="0">
              <a:latin typeface="Lato" panose="020B0604020202020204" charset="0"/>
              <a:ea typeface="Lato" panose="020B0604020202020204" charset="0"/>
              <a:cs typeface="Lato" panose="020B0604020202020204" charset="0"/>
            </a:endParaRPr>
          </a:p>
          <a:p>
            <a:pPr algn="ctr"/>
            <a:endParaRPr lang="en-GB" sz="100" dirty="0">
              <a:latin typeface="Lato" panose="020B0604020202020204" charset="0"/>
              <a:ea typeface="Lato" panose="020B0604020202020204" charset="0"/>
              <a:cs typeface="Lato" panose="020B0604020202020204" charset="0"/>
            </a:endParaRPr>
          </a:p>
          <a:p>
            <a:pPr algn="ctr"/>
            <a:r>
              <a:rPr lang="en-GB" sz="1600" dirty="0">
                <a:latin typeface="Lato" panose="020B0604020202020204" charset="0"/>
                <a:ea typeface="Lato" panose="020B0604020202020204" charset="0"/>
                <a:cs typeface="Lato" panose="020B0604020202020204" charset="0"/>
              </a:rPr>
              <a:t>Select one strategy to help tackle each ‘con’ and add it to Resource </a:t>
            </a:r>
            <a:r>
              <a:rPr lang="en-GB" dirty="0">
                <a:latin typeface="Lato" panose="020B0604020202020204" charset="0"/>
                <a:ea typeface="Lato" panose="020B0604020202020204" charset="0"/>
                <a:cs typeface="Lato" panose="020B0604020202020204" charset="0"/>
              </a:rPr>
              <a:t>3.</a:t>
            </a:r>
          </a:p>
        </p:txBody>
      </p:sp>
      <p:sp>
        <p:nvSpPr>
          <p:cNvPr id="8" name="TextBox 7">
            <a:extLst>
              <a:ext uri="{FF2B5EF4-FFF2-40B4-BE49-F238E27FC236}">
                <a16:creationId xmlns:a16="http://schemas.microsoft.com/office/drawing/2014/main" id="{6944C4A3-3748-474D-A401-F87AADB36FFE}"/>
              </a:ext>
            </a:extLst>
          </p:cNvPr>
          <p:cNvSpPr txBox="1"/>
          <p:nvPr/>
        </p:nvSpPr>
        <p:spPr>
          <a:xfrm>
            <a:off x="8649720" y="5475108"/>
            <a:ext cx="3232298" cy="1200329"/>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See the next slide for additional ideas of strategies…</a:t>
            </a:r>
          </a:p>
        </p:txBody>
      </p:sp>
      <p:cxnSp>
        <p:nvCxnSpPr>
          <p:cNvPr id="7" name="Straight Arrow Connector 6">
            <a:extLst>
              <a:ext uri="{FF2B5EF4-FFF2-40B4-BE49-F238E27FC236}">
                <a16:creationId xmlns:a16="http://schemas.microsoft.com/office/drawing/2014/main" id="{3682D7F4-0191-4BF8-B94D-62EB92B4E74A}"/>
              </a:ext>
            </a:extLst>
          </p:cNvPr>
          <p:cNvCxnSpPr>
            <a:cxnSpLocks/>
          </p:cNvCxnSpPr>
          <p:nvPr/>
        </p:nvCxnSpPr>
        <p:spPr>
          <a:xfrm flipH="1">
            <a:off x="2926081" y="1683327"/>
            <a:ext cx="5926974" cy="531553"/>
          </a:xfrm>
          <a:prstGeom prst="straightConnector1">
            <a:avLst/>
          </a:prstGeom>
          <a:ln>
            <a:solidFill>
              <a:srgbClr val="95519E"/>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43686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125820-6B39-4C7C-A1A9-B0E391E85F0A}"/>
              </a:ext>
            </a:extLst>
          </p:cNvPr>
          <p:cNvSpPr txBox="1"/>
          <p:nvPr/>
        </p:nvSpPr>
        <p:spPr>
          <a:xfrm>
            <a:off x="8573523" y="3883716"/>
            <a:ext cx="3300960"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Stay connected with friends and family</a:t>
            </a:r>
          </a:p>
        </p:txBody>
      </p:sp>
      <p:sp>
        <p:nvSpPr>
          <p:cNvPr id="7" name="TextBox 6">
            <a:extLst>
              <a:ext uri="{FF2B5EF4-FFF2-40B4-BE49-F238E27FC236}">
                <a16:creationId xmlns:a16="http://schemas.microsoft.com/office/drawing/2014/main" id="{8EAB6CBA-22BA-4F5B-8347-D16671D6F6C1}"/>
              </a:ext>
            </a:extLst>
          </p:cNvPr>
          <p:cNvSpPr txBox="1"/>
          <p:nvPr/>
        </p:nvSpPr>
        <p:spPr>
          <a:xfrm>
            <a:off x="8573524" y="2395079"/>
            <a:ext cx="3499342" cy="1200329"/>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Help others where possible and ask for help when needed</a:t>
            </a:r>
          </a:p>
        </p:txBody>
      </p:sp>
      <p:sp>
        <p:nvSpPr>
          <p:cNvPr id="8" name="TextBox 7">
            <a:extLst>
              <a:ext uri="{FF2B5EF4-FFF2-40B4-BE49-F238E27FC236}">
                <a16:creationId xmlns:a16="http://schemas.microsoft.com/office/drawing/2014/main" id="{3E2EE89E-35A7-425D-8E31-59C5EF8CCEC7}"/>
              </a:ext>
            </a:extLst>
          </p:cNvPr>
          <p:cNvSpPr txBox="1"/>
          <p:nvPr/>
        </p:nvSpPr>
        <p:spPr>
          <a:xfrm>
            <a:off x="7896681" y="342304"/>
            <a:ext cx="2938130" cy="461665"/>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Take time to relax</a:t>
            </a:r>
          </a:p>
        </p:txBody>
      </p:sp>
      <p:sp>
        <p:nvSpPr>
          <p:cNvPr id="9" name="TextBox 8">
            <a:extLst>
              <a:ext uri="{FF2B5EF4-FFF2-40B4-BE49-F238E27FC236}">
                <a16:creationId xmlns:a16="http://schemas.microsoft.com/office/drawing/2014/main" id="{8E7EDB9E-2E7E-4881-9675-7253F95BFA49}"/>
              </a:ext>
            </a:extLst>
          </p:cNvPr>
          <p:cNvSpPr txBox="1"/>
          <p:nvPr/>
        </p:nvSpPr>
        <p:spPr>
          <a:xfrm>
            <a:off x="453448" y="2346018"/>
            <a:ext cx="2988526"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Embrace change as a normal part of life</a:t>
            </a:r>
          </a:p>
        </p:txBody>
      </p:sp>
      <p:sp>
        <p:nvSpPr>
          <p:cNvPr id="10" name="TextBox 9">
            <a:extLst>
              <a:ext uri="{FF2B5EF4-FFF2-40B4-BE49-F238E27FC236}">
                <a16:creationId xmlns:a16="http://schemas.microsoft.com/office/drawing/2014/main" id="{E863CE55-1090-4369-B14C-777245DB3CE2}"/>
              </a:ext>
            </a:extLst>
          </p:cNvPr>
          <p:cNvSpPr txBox="1"/>
          <p:nvPr/>
        </p:nvSpPr>
        <p:spPr>
          <a:xfrm>
            <a:off x="7896681" y="5018662"/>
            <a:ext cx="4265042" cy="1569660"/>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Avoid seeing disappointments and setbacks as failures or as problems that cannot be overcome</a:t>
            </a:r>
          </a:p>
        </p:txBody>
      </p:sp>
      <p:sp>
        <p:nvSpPr>
          <p:cNvPr id="11" name="TextBox 10">
            <a:extLst>
              <a:ext uri="{FF2B5EF4-FFF2-40B4-BE49-F238E27FC236}">
                <a16:creationId xmlns:a16="http://schemas.microsoft.com/office/drawing/2014/main" id="{F9553EC4-B4B4-47A2-AE62-9142E1F80CE9}"/>
              </a:ext>
            </a:extLst>
          </p:cNvPr>
          <p:cNvSpPr txBox="1"/>
          <p:nvPr/>
        </p:nvSpPr>
        <p:spPr>
          <a:xfrm>
            <a:off x="328083" y="4684649"/>
            <a:ext cx="3507937" cy="1200329"/>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Focus on what has gone well, strengths and accomplishments</a:t>
            </a:r>
          </a:p>
        </p:txBody>
      </p:sp>
      <p:sp>
        <p:nvSpPr>
          <p:cNvPr id="12" name="TextBox 11">
            <a:extLst>
              <a:ext uri="{FF2B5EF4-FFF2-40B4-BE49-F238E27FC236}">
                <a16:creationId xmlns:a16="http://schemas.microsoft.com/office/drawing/2014/main" id="{6838C2CC-C99E-44A4-A2E4-173E39F0A61A}"/>
              </a:ext>
            </a:extLst>
          </p:cNvPr>
          <p:cNvSpPr txBox="1"/>
          <p:nvPr/>
        </p:nvSpPr>
        <p:spPr>
          <a:xfrm>
            <a:off x="398126" y="3595408"/>
            <a:ext cx="2635601"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Embrace new challenges</a:t>
            </a:r>
          </a:p>
        </p:txBody>
      </p:sp>
      <p:sp>
        <p:nvSpPr>
          <p:cNvPr id="13" name="TextBox 12">
            <a:extLst>
              <a:ext uri="{FF2B5EF4-FFF2-40B4-BE49-F238E27FC236}">
                <a16:creationId xmlns:a16="http://schemas.microsoft.com/office/drawing/2014/main" id="{66D2CCB7-372D-47EA-9003-9DE0999C08C9}"/>
              </a:ext>
            </a:extLst>
          </p:cNvPr>
          <p:cNvSpPr txBox="1"/>
          <p:nvPr/>
        </p:nvSpPr>
        <p:spPr>
          <a:xfrm>
            <a:off x="412025" y="1174080"/>
            <a:ext cx="3628376"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Break things down into small, manageable chunks</a:t>
            </a:r>
          </a:p>
        </p:txBody>
      </p:sp>
      <p:sp>
        <p:nvSpPr>
          <p:cNvPr id="14" name="TextBox 13">
            <a:extLst>
              <a:ext uri="{FF2B5EF4-FFF2-40B4-BE49-F238E27FC236}">
                <a16:creationId xmlns:a16="http://schemas.microsoft.com/office/drawing/2014/main" id="{FF37A722-0D8A-4DEB-8CC9-CA52E4F008F5}"/>
              </a:ext>
            </a:extLst>
          </p:cNvPr>
          <p:cNvSpPr txBox="1"/>
          <p:nvPr/>
        </p:nvSpPr>
        <p:spPr>
          <a:xfrm>
            <a:off x="7577870" y="1155039"/>
            <a:ext cx="4494996"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Maintain routines, e.g. healthy sleep, diet and exercise</a:t>
            </a:r>
          </a:p>
        </p:txBody>
      </p:sp>
      <p:sp>
        <p:nvSpPr>
          <p:cNvPr id="15" name="TextBox 14">
            <a:extLst>
              <a:ext uri="{FF2B5EF4-FFF2-40B4-BE49-F238E27FC236}">
                <a16:creationId xmlns:a16="http://schemas.microsoft.com/office/drawing/2014/main" id="{230A6E99-54E3-4F84-A684-1DCEE2D61AC0}"/>
              </a:ext>
            </a:extLst>
          </p:cNvPr>
          <p:cNvSpPr txBox="1"/>
          <p:nvPr/>
        </p:nvSpPr>
        <p:spPr>
          <a:xfrm>
            <a:off x="3938210" y="5177805"/>
            <a:ext cx="3856280"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Take care of self physically and emotionally</a:t>
            </a:r>
          </a:p>
        </p:txBody>
      </p:sp>
      <p:sp>
        <p:nvSpPr>
          <p:cNvPr id="16" name="TextBox 15">
            <a:extLst>
              <a:ext uri="{FF2B5EF4-FFF2-40B4-BE49-F238E27FC236}">
                <a16:creationId xmlns:a16="http://schemas.microsoft.com/office/drawing/2014/main" id="{7C3347F2-055B-49DE-A048-4988647E8F5C}"/>
              </a:ext>
            </a:extLst>
          </p:cNvPr>
          <p:cNvSpPr txBox="1"/>
          <p:nvPr/>
        </p:nvSpPr>
        <p:spPr>
          <a:xfrm>
            <a:off x="4177144" y="2103836"/>
            <a:ext cx="3491347" cy="2616101"/>
          </a:xfrm>
          <a:prstGeom prst="rect">
            <a:avLst/>
          </a:prstGeom>
          <a:solidFill>
            <a:schemeClr val="bg1"/>
          </a:solidFill>
          <a:ln w="31750">
            <a:solidFill>
              <a:schemeClr val="tx1"/>
            </a:solidFill>
          </a:ln>
        </p:spPr>
        <p:txBody>
          <a:bodyPr wrap="square" rtlCol="0">
            <a:spAutoFit/>
          </a:bodyPr>
          <a:lstStyle/>
          <a:p>
            <a:pPr algn="ctr"/>
            <a:r>
              <a:rPr lang="en-GB" sz="3600" b="1" dirty="0">
                <a:solidFill>
                  <a:srgbClr val="95519E"/>
                </a:solidFill>
              </a:rPr>
              <a:t>Strategies</a:t>
            </a:r>
          </a:p>
          <a:p>
            <a:pPr algn="ctr"/>
            <a:endParaRPr lang="en-GB" sz="3600" b="1" dirty="0">
              <a:solidFill>
                <a:srgbClr val="95519E"/>
              </a:solidFill>
            </a:endParaRPr>
          </a:p>
          <a:p>
            <a:pPr algn="ctr"/>
            <a:endParaRPr lang="en-GB" sz="3600" b="1" dirty="0">
              <a:solidFill>
                <a:srgbClr val="95519E"/>
              </a:solidFill>
            </a:endParaRPr>
          </a:p>
          <a:p>
            <a:pPr algn="ctr"/>
            <a:endParaRPr lang="en-GB" sz="3600" b="1" dirty="0">
              <a:solidFill>
                <a:srgbClr val="95519E"/>
              </a:solidFill>
            </a:endParaRPr>
          </a:p>
          <a:p>
            <a:pPr algn="ctr"/>
            <a:endParaRPr lang="en-GB" b="1" dirty="0">
              <a:solidFill>
                <a:srgbClr val="95519E"/>
              </a:solidFill>
            </a:endParaRPr>
          </a:p>
        </p:txBody>
      </p:sp>
      <p:sp>
        <p:nvSpPr>
          <p:cNvPr id="17" name="Footer Placeholder 3">
            <a:extLst>
              <a:ext uri="{FF2B5EF4-FFF2-40B4-BE49-F238E27FC236}">
                <a16:creationId xmlns:a16="http://schemas.microsoft.com/office/drawing/2014/main" id="{0C6BC73A-0CAE-4954-ADA8-439F1573EDD4}"/>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sp>
        <p:nvSpPr>
          <p:cNvPr id="18" name="TextBox 17">
            <a:extLst>
              <a:ext uri="{FF2B5EF4-FFF2-40B4-BE49-F238E27FC236}">
                <a16:creationId xmlns:a16="http://schemas.microsoft.com/office/drawing/2014/main" id="{813AB13A-4A30-4C5D-9977-7374EC063141}"/>
              </a:ext>
            </a:extLst>
          </p:cNvPr>
          <p:cNvSpPr txBox="1"/>
          <p:nvPr/>
        </p:nvSpPr>
        <p:spPr>
          <a:xfrm>
            <a:off x="3087456" y="188952"/>
            <a:ext cx="4297462" cy="830997"/>
          </a:xfrm>
          <a:prstGeom prst="rect">
            <a:avLst/>
          </a:prstGeom>
          <a:solidFill>
            <a:schemeClr val="bg1"/>
          </a:solidFill>
          <a:ln w="19050">
            <a:solidFill>
              <a:srgbClr val="B41DFF"/>
            </a:solidFill>
          </a:ln>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Create a timetable/schedule and stick to it</a:t>
            </a:r>
          </a:p>
        </p:txBody>
      </p:sp>
      <p:pic>
        <p:nvPicPr>
          <p:cNvPr id="19" name="Picture 18">
            <a:extLst>
              <a:ext uri="{FF2B5EF4-FFF2-40B4-BE49-F238E27FC236}">
                <a16:creationId xmlns:a16="http://schemas.microsoft.com/office/drawing/2014/main" id="{3CAA934A-2D79-4DDC-B736-66DE627D1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735" y="2812841"/>
            <a:ext cx="2635601" cy="1757067"/>
          </a:xfrm>
          <a:prstGeom prst="rect">
            <a:avLst/>
          </a:prstGeom>
        </p:spPr>
      </p:pic>
    </p:spTree>
    <p:extLst>
      <p:ext uri="{BB962C8B-B14F-4D97-AF65-F5344CB8AC3E}">
        <p14:creationId xmlns:p14="http://schemas.microsoft.com/office/powerpoint/2010/main" val="41953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632" y="264250"/>
            <a:ext cx="11710995" cy="646331"/>
          </a:xfrm>
          <a:prstGeom prst="rect">
            <a:avLst/>
          </a:prstGeom>
          <a:noFill/>
        </p:spPr>
        <p:txBody>
          <a:bodyPr wrap="square" rtlCol="0">
            <a:spAutoFit/>
          </a:bodyPr>
          <a:lstStyle/>
          <a:p>
            <a:r>
              <a:rPr lang="en-GB" sz="3600" b="1" dirty="0">
                <a:solidFill>
                  <a:srgbClr val="95519E"/>
                </a:solidFill>
                <a:latin typeface="League Spartan" panose="00000800000000000000" pitchFamily="50" charset="0"/>
              </a:rPr>
              <a:t>Who can help us with challenges and changes?</a:t>
            </a:r>
            <a:endParaRPr lang="en-GB" sz="3600" b="1" dirty="0">
              <a:latin typeface="League Spartan" panose="00000800000000000000" pitchFamily="50" charset="0"/>
            </a:endParaRPr>
          </a:p>
        </p:txBody>
      </p:sp>
      <p:sp>
        <p:nvSpPr>
          <p:cNvPr id="12" name="TextBox 11"/>
          <p:cNvSpPr txBox="1"/>
          <p:nvPr/>
        </p:nvSpPr>
        <p:spPr>
          <a:xfrm>
            <a:off x="672121" y="974723"/>
            <a:ext cx="11710995" cy="1600438"/>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Think about each of the sources of support below…</a:t>
            </a:r>
          </a:p>
          <a:p>
            <a:endParaRPr lang="en-GB" sz="14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What are the benefits and potential challenges of accessing different sources of support? </a:t>
            </a:r>
          </a:p>
        </p:txBody>
      </p:sp>
      <p:pic>
        <p:nvPicPr>
          <p:cNvPr id="3074" name="Picture 2" descr="Bonding, Casual, College, Connection, D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243" y="2978732"/>
            <a:ext cx="2671293" cy="14719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y, Child, Dad, Daughter, Family, Father, Female, Gir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2198" y="2626349"/>
            <a:ext cx="2185307" cy="15160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ag, Book, Fashion, Man, Pants, Satchel, Walk, Teac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9780" y="2558888"/>
            <a:ext cx="2365780" cy="157718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c, Note, Laptop, Internet, Liquid Crystal, On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2174" y="4981625"/>
            <a:ext cx="2222119" cy="13147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hone, Emergency, Accident, Message, Sos, Symbol, Wh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3804" y="4856051"/>
            <a:ext cx="2315976" cy="15439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Doctor, African American, Confident, Female"/>
          <p:cNvPicPr>
            <a:picLocks noChangeAspect="1" noChangeArrowheads="1"/>
          </p:cNvPicPr>
          <p:nvPr/>
        </p:nvPicPr>
        <p:blipFill rotWithShape="1">
          <a:blip r:embed="rId8">
            <a:extLst>
              <a:ext uri="{28A0092B-C50C-407E-A947-70E740481C1C}">
                <a14:useLocalDpi xmlns:a14="http://schemas.microsoft.com/office/drawing/2010/main" val="0"/>
              </a:ext>
            </a:extLst>
          </a:blip>
          <a:srcRect b="51082"/>
          <a:stretch/>
        </p:blipFill>
        <p:spPr bwMode="auto">
          <a:xfrm>
            <a:off x="9040582" y="2792702"/>
            <a:ext cx="2524074" cy="16463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6275" y="4536183"/>
            <a:ext cx="2031228" cy="461665"/>
          </a:xfrm>
          <a:prstGeom prst="rect">
            <a:avLst/>
          </a:prstGeom>
          <a:noFill/>
        </p:spPr>
        <p:txBody>
          <a:bodyPr wrap="square" rtlCol="0">
            <a:spAutoFit/>
          </a:bodyPr>
          <a:lstStyle/>
          <a:p>
            <a:pPr algn="ctr"/>
            <a:r>
              <a:rPr lang="en-GB" sz="2400" b="1" dirty="0">
                <a:solidFill>
                  <a:srgbClr val="95519E"/>
                </a:solidFill>
                <a:latin typeface="Lato" panose="020B0604020202020204" charset="0"/>
                <a:ea typeface="Lato" panose="020B0604020202020204" charset="0"/>
                <a:cs typeface="Lato" panose="020B0604020202020204" charset="0"/>
              </a:rPr>
              <a:t>Friends</a:t>
            </a:r>
          </a:p>
        </p:txBody>
      </p:sp>
      <p:sp>
        <p:nvSpPr>
          <p:cNvPr id="24" name="TextBox 23"/>
          <p:cNvSpPr txBox="1"/>
          <p:nvPr/>
        </p:nvSpPr>
        <p:spPr>
          <a:xfrm>
            <a:off x="3749238" y="4197890"/>
            <a:ext cx="2031228" cy="461665"/>
          </a:xfrm>
          <a:prstGeom prst="rect">
            <a:avLst/>
          </a:prstGeom>
          <a:noFill/>
        </p:spPr>
        <p:txBody>
          <a:bodyPr wrap="square" rtlCol="0">
            <a:spAutoFit/>
          </a:bodyPr>
          <a:lstStyle/>
          <a:p>
            <a:pPr algn="ctr"/>
            <a:r>
              <a:rPr lang="en-GB" sz="2400" b="1" dirty="0">
                <a:solidFill>
                  <a:srgbClr val="95519E"/>
                </a:solidFill>
                <a:latin typeface="Lato" panose="020B0604020202020204" charset="0"/>
                <a:ea typeface="Lato" panose="020B0604020202020204" charset="0"/>
                <a:cs typeface="Lato" panose="020B0604020202020204" charset="0"/>
              </a:rPr>
              <a:t>Family</a:t>
            </a:r>
          </a:p>
        </p:txBody>
      </p:sp>
      <p:sp>
        <p:nvSpPr>
          <p:cNvPr id="27" name="TextBox 26"/>
          <p:cNvSpPr txBox="1"/>
          <p:nvPr/>
        </p:nvSpPr>
        <p:spPr>
          <a:xfrm>
            <a:off x="6527619" y="4151138"/>
            <a:ext cx="2031228" cy="461665"/>
          </a:xfrm>
          <a:prstGeom prst="rect">
            <a:avLst/>
          </a:prstGeom>
          <a:noFill/>
        </p:spPr>
        <p:txBody>
          <a:bodyPr wrap="square" rtlCol="0">
            <a:spAutoFit/>
          </a:bodyPr>
          <a:lstStyle/>
          <a:p>
            <a:pPr algn="ctr"/>
            <a:r>
              <a:rPr lang="en-GB" sz="2400" b="1" dirty="0">
                <a:solidFill>
                  <a:srgbClr val="95519E"/>
                </a:solidFill>
                <a:latin typeface="Lato" panose="020B0604020202020204" charset="0"/>
                <a:ea typeface="Lato" panose="020B0604020202020204" charset="0"/>
                <a:cs typeface="Lato" panose="020B0604020202020204" charset="0"/>
              </a:rPr>
              <a:t>Teacher</a:t>
            </a:r>
          </a:p>
        </p:txBody>
      </p:sp>
      <p:sp>
        <p:nvSpPr>
          <p:cNvPr id="28" name="TextBox 27"/>
          <p:cNvSpPr txBox="1"/>
          <p:nvPr/>
        </p:nvSpPr>
        <p:spPr>
          <a:xfrm>
            <a:off x="9533428" y="4564108"/>
            <a:ext cx="2031228" cy="461665"/>
          </a:xfrm>
          <a:prstGeom prst="rect">
            <a:avLst/>
          </a:prstGeom>
          <a:noFill/>
        </p:spPr>
        <p:txBody>
          <a:bodyPr wrap="square" rtlCol="0">
            <a:spAutoFit/>
          </a:bodyPr>
          <a:lstStyle/>
          <a:p>
            <a:pPr algn="ctr"/>
            <a:r>
              <a:rPr lang="en-GB" sz="2400" b="1" dirty="0">
                <a:solidFill>
                  <a:srgbClr val="95519E"/>
                </a:solidFill>
                <a:latin typeface="Lato" panose="020B0604020202020204" charset="0"/>
                <a:ea typeface="Lato" panose="020B0604020202020204" charset="0"/>
                <a:cs typeface="Lato" panose="020B0604020202020204" charset="0"/>
              </a:rPr>
              <a:t>Doctor</a:t>
            </a:r>
          </a:p>
        </p:txBody>
      </p:sp>
      <p:sp>
        <p:nvSpPr>
          <p:cNvPr id="29" name="TextBox 28"/>
          <p:cNvSpPr txBox="1"/>
          <p:nvPr/>
        </p:nvSpPr>
        <p:spPr>
          <a:xfrm>
            <a:off x="2211736" y="5183036"/>
            <a:ext cx="2031228" cy="830997"/>
          </a:xfrm>
          <a:prstGeom prst="rect">
            <a:avLst/>
          </a:prstGeom>
          <a:noFill/>
        </p:spPr>
        <p:txBody>
          <a:bodyPr wrap="square" rtlCol="0">
            <a:spAutoFit/>
          </a:bodyPr>
          <a:lstStyle/>
          <a:p>
            <a:pPr algn="ctr"/>
            <a:r>
              <a:rPr lang="en-GB" sz="2400" b="1" dirty="0">
                <a:solidFill>
                  <a:srgbClr val="95519E"/>
                </a:solidFill>
                <a:latin typeface="Lato" panose="020B0604020202020204" charset="0"/>
                <a:ea typeface="Lato" panose="020B0604020202020204" charset="0"/>
                <a:cs typeface="Lato" panose="020B0604020202020204" charset="0"/>
              </a:rPr>
              <a:t>Charity or phone line</a:t>
            </a:r>
          </a:p>
        </p:txBody>
      </p:sp>
      <p:sp>
        <p:nvSpPr>
          <p:cNvPr id="30" name="TextBox 29"/>
          <p:cNvSpPr txBox="1"/>
          <p:nvPr/>
        </p:nvSpPr>
        <p:spPr>
          <a:xfrm>
            <a:off x="8271391" y="5150865"/>
            <a:ext cx="2031228" cy="830997"/>
          </a:xfrm>
          <a:prstGeom prst="rect">
            <a:avLst/>
          </a:prstGeom>
          <a:noFill/>
        </p:spPr>
        <p:txBody>
          <a:bodyPr wrap="square" rtlCol="0">
            <a:spAutoFit/>
          </a:bodyPr>
          <a:lstStyle/>
          <a:p>
            <a:pPr algn="ctr"/>
            <a:r>
              <a:rPr lang="en-GB" sz="2400" b="1" dirty="0">
                <a:solidFill>
                  <a:srgbClr val="95519E"/>
                </a:solidFill>
                <a:latin typeface="Lato" panose="020B0604020202020204" charset="0"/>
                <a:ea typeface="Lato" panose="020B0604020202020204" charset="0"/>
                <a:cs typeface="Lato" panose="020B0604020202020204" charset="0"/>
              </a:rPr>
              <a:t>Online support</a:t>
            </a:r>
          </a:p>
        </p:txBody>
      </p:sp>
      <p:sp>
        <p:nvSpPr>
          <p:cNvPr id="22" name="Footer Placeholder 3">
            <a:extLst>
              <a:ext uri="{FF2B5EF4-FFF2-40B4-BE49-F238E27FC236}">
                <a16:creationId xmlns:a16="http://schemas.microsoft.com/office/drawing/2014/main" id="{A1402D58-A5CA-4874-9C66-2CB90D0C0592}"/>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82884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13615</TotalTime>
  <Words>2203</Words>
  <Application>Microsoft Office PowerPoint</Application>
  <PresentationFormat>Widescreen</PresentationFormat>
  <Paragraphs>209</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 Light</vt:lpstr>
      <vt:lpstr>Calibri</vt:lpstr>
      <vt:lpstr>League Spartan</vt:lpstr>
      <vt:lpstr>Open Sans Light</vt:lpstr>
      <vt:lpstr>Gill Sans MT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Aaron Johncock</cp:lastModifiedBy>
  <cp:revision>665</cp:revision>
  <dcterms:created xsi:type="dcterms:W3CDTF">2018-11-29T11:01:12Z</dcterms:created>
  <dcterms:modified xsi:type="dcterms:W3CDTF">2020-08-14T08:54:46Z</dcterms:modified>
</cp:coreProperties>
</file>